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9"/>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ype="http://schemas.openxmlformats.org/officeDocument/2006/relationships/presProps" Target="presProps.xml"/>  <Relationship Id="rId16" Type="http://schemas.openxmlformats.org/officeDocument/2006/relationships/viewProps" Target="viewProps.xml"/>  <Relationship Id="rId17" Type="http://schemas.openxmlformats.org/officeDocument/2006/relationships/theme" Target="theme/theme1.xml"/>  <Relationship Id="rId18" Type="http://schemas.openxmlformats.org/officeDocument/2006/relationships/tableStyles" Target="tableStyles.xml"/>  <Relationship Id="rId19"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slideLayouts/slideLayout1.xml" Type="http://schemas.openxmlformats.org/officeDocument/2006/relationships/slideLayout"/><Relationship Id="rId6"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34.png" Type="http://schemas.openxmlformats.org/officeDocument/2006/relationships/image"/><Relationship Id="rId2" Target="../media/image35.sv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15" Target="../media/image48.png" Type="http://schemas.openxmlformats.org/officeDocument/2006/relationships/image"/><Relationship Id="rId16" Target="../media/image49.svg" Type="http://schemas.openxmlformats.org/officeDocument/2006/relationships/image"/><Relationship Id="rId17" Target="../slideLayouts/slideLayout1.xml" Type="http://schemas.openxmlformats.org/officeDocument/2006/relationships/slideLayout"/><Relationship Id="rId18"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50.png" Type="http://schemas.openxmlformats.org/officeDocument/2006/relationships/image"/><Relationship Id="rId2" Target="../media/image51.sv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13" Target="../slideLayouts/slideLayout1.xml" Type="http://schemas.openxmlformats.org/officeDocument/2006/relationships/slideLayout"/><Relationship Id="rId14"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62.pn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3.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5.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6.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7.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8.png" Type="http://schemas.openxmlformats.org/officeDocument/2006/relationships/image"/><Relationship Id="rId2" Target="../media/image9.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 Id="rId10" Target="../media/image17.svg" Type="http://schemas.openxmlformats.org/officeDocument/2006/relationships/image"/><Relationship Id="rId11" Target="../slideLayouts/slideLayout1.xml" Type="http://schemas.openxmlformats.org/officeDocument/2006/relationships/slideLayout"/><Relationship Id="rId1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18.png" Type="http://schemas.openxmlformats.org/officeDocument/2006/relationships/image"/><Relationship Id="rId2" Target="../media/image19.sv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slideLayouts/slideLayout1.xml" Type="http://schemas.openxmlformats.org/officeDocument/2006/relationships/slideLayout"/><Relationship Id="rId6"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22.png" Type="http://schemas.openxmlformats.org/officeDocument/2006/relationships/image"/><Relationship Id="rId2" Target="../media/image23.sv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slideLayouts/slideLayout1.xml" Type="http://schemas.openxmlformats.org/officeDocument/2006/relationships/slideLayout"/><Relationship Id="rId14"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Team Members</a:t>
            </a:r>
            <a:endParaRPr lang="en-US" dirty="0"/>
          </a:p>
        </p:txBody>
      </p:sp>
      <p:pic>
        <p:nvPicPr>
          <p:cNvPr id="3" name="Object 2" descr="WhatsApp Image 2026-01-04 at 6.09.48 PM.jpeg">    </p:cNvPr>
          <p:cNvPicPr>
            <a:picLocks noChangeAspect="1"/>
          </p:cNvPicPr>
          <p:nvPr/>
        </p:nvPicPr>
        <p:blipFill>
          <a:blip r:embed="rId1"/>
          <a:srcRect l="0" r="0" t="7500" b="7500"/>
          <a:stretch/>
        </p:blipFill>
        <p:spPr>
          <a:xfrm>
            <a:off x="511841" y="2395653"/>
            <a:ext cx="2380655" cy="2380655"/>
          </a:xfrm>
          <a:prstGeom prst="ellipse">
            <a:avLst/>
          </a:prstGeom>
        </p:spPr>
      </p:pic>
      <p:sp>
        <p:nvSpPr>
          <p:cNvPr id="4" name="Object 3"/>
          <p:cNvSpPr/>
          <p:nvPr/>
        </p:nvSpPr>
        <p:spPr>
          <a:xfrm>
            <a:off x="511841" y="2395653"/>
            <a:ext cx="2380655" cy="2380655"/>
          </a:xfrm>
          <a:prstGeom prst="ellipse">
            <a:avLst/>
          </a:prstGeom>
          <a:noFill/>
          <a:ln w="50800">
            <a:solidFill>
              <a:srgbClr val="ffd9ad"/>
            </a:solidFill>
            <a:prstDash val="solid"/>
            <a:miter lim="800000"/>
          </a:ln>
        </p:spPr>
      </p:sp>
      <p:sp>
        <p:nvSpPr>
          <p:cNvPr id="5" name="Object 4"/>
          <p:cNvSpPr/>
          <p:nvPr/>
        </p:nvSpPr>
        <p:spPr>
          <a:xfrm>
            <a:off x="353527" y="4920218"/>
            <a:ext cx="2697282"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Muhammad Jameel</a:t>
            </a:r>
            <a:endParaRPr lang="en-US" dirty="0"/>
          </a:p>
        </p:txBody>
      </p:sp>
      <p:sp>
        <p:nvSpPr>
          <p:cNvPr id="6" name="Object 5"/>
          <p:cNvSpPr/>
          <p:nvPr/>
        </p:nvSpPr>
        <p:spPr>
          <a:xfrm>
            <a:off x="353527" y="5264342"/>
            <a:ext cx="2697282" cy="264134"/>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REG NO: B25F0242AI128</a:t>
            </a:r>
            <a:endParaRPr lang="en-US" dirty="0"/>
          </a:p>
        </p:txBody>
      </p:sp>
      <p:pic>
        <p:nvPicPr>
          <p:cNvPr id="7" name="Object 6" descr="WhatsApp Image 2026-01-04 at 6.14.03 PM.jpeg">    </p:cNvPr>
          <p:cNvPicPr>
            <a:picLocks noChangeAspect="1"/>
          </p:cNvPicPr>
          <p:nvPr/>
        </p:nvPicPr>
        <p:blipFill>
          <a:blip r:embed="rId2"/>
          <a:srcRect l="9467" r="9467" t="1420" b="17515"/>
          <a:stretch/>
        </p:blipFill>
        <p:spPr>
          <a:xfrm>
            <a:off x="3440046" y="2395653"/>
            <a:ext cx="2380655" cy="2380655"/>
          </a:xfrm>
          <a:prstGeom prst="ellipse">
            <a:avLst/>
          </a:prstGeom>
        </p:spPr>
      </p:pic>
      <p:sp>
        <p:nvSpPr>
          <p:cNvPr id="8" name="Object 7"/>
          <p:cNvSpPr/>
          <p:nvPr/>
        </p:nvSpPr>
        <p:spPr>
          <a:xfrm>
            <a:off x="3440046" y="2395653"/>
            <a:ext cx="2380655" cy="2380655"/>
          </a:xfrm>
          <a:prstGeom prst="ellipse">
            <a:avLst/>
          </a:prstGeom>
          <a:noFill/>
          <a:ln w="50800">
            <a:solidFill>
              <a:srgbClr val="ffd9ad"/>
            </a:solidFill>
            <a:prstDash val="solid"/>
            <a:miter lim="800000"/>
          </a:ln>
        </p:spPr>
      </p:sp>
      <p:sp>
        <p:nvSpPr>
          <p:cNvPr id="9" name="Object 8"/>
          <p:cNvSpPr/>
          <p:nvPr/>
        </p:nvSpPr>
        <p:spPr>
          <a:xfrm>
            <a:off x="3281732" y="4920218"/>
            <a:ext cx="2697282"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Zeeshan Hyder</a:t>
            </a:r>
            <a:endParaRPr lang="en-US" dirty="0"/>
          </a:p>
        </p:txBody>
      </p:sp>
      <p:sp>
        <p:nvSpPr>
          <p:cNvPr id="10" name="Object 9"/>
          <p:cNvSpPr/>
          <p:nvPr/>
        </p:nvSpPr>
        <p:spPr>
          <a:xfrm>
            <a:off x="3281732" y="5264342"/>
            <a:ext cx="2697282" cy="264134"/>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REG NO: B25F0092AI172  </a:t>
            </a:r>
            <a:endParaRPr lang="en-US" dirty="0"/>
          </a:p>
        </p:txBody>
      </p:sp>
      <p:pic>
        <p:nvPicPr>
          <p:cNvPr id="11" name="Object 10" descr="WhatsApp Image 2026-01-04 at 6.14.13 PM.jpeg">    </p:cNvPr>
          <p:cNvPicPr>
            <a:picLocks noChangeAspect="1"/>
          </p:cNvPicPr>
          <p:nvPr/>
        </p:nvPicPr>
        <p:blipFill>
          <a:blip r:embed="rId3"/>
          <a:srcRect l="0" r="1209" t="1482" b="24425"/>
          <a:stretch/>
        </p:blipFill>
        <p:spPr>
          <a:xfrm>
            <a:off x="6368251" y="2395653"/>
            <a:ext cx="2380655" cy="2380655"/>
          </a:xfrm>
          <a:prstGeom prst="ellipse">
            <a:avLst/>
          </a:prstGeom>
        </p:spPr>
      </p:pic>
      <p:sp>
        <p:nvSpPr>
          <p:cNvPr id="12" name="Object 11"/>
          <p:cNvSpPr/>
          <p:nvPr/>
        </p:nvSpPr>
        <p:spPr>
          <a:xfrm>
            <a:off x="6368251" y="2395653"/>
            <a:ext cx="2380655" cy="2380655"/>
          </a:xfrm>
          <a:prstGeom prst="ellipse">
            <a:avLst/>
          </a:prstGeom>
          <a:noFill/>
          <a:ln w="50800">
            <a:solidFill>
              <a:srgbClr val="ffd9ad"/>
            </a:solidFill>
            <a:prstDash val="solid"/>
            <a:miter lim="800000"/>
          </a:ln>
        </p:spPr>
      </p:sp>
      <p:sp>
        <p:nvSpPr>
          <p:cNvPr id="13" name="Object 12"/>
          <p:cNvSpPr/>
          <p:nvPr/>
        </p:nvSpPr>
        <p:spPr>
          <a:xfrm>
            <a:off x="6209938" y="4920218"/>
            <a:ext cx="2697282"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Shafi Ullah</a:t>
            </a:r>
            <a:endParaRPr lang="en-US" dirty="0"/>
          </a:p>
        </p:txBody>
      </p:sp>
      <p:sp>
        <p:nvSpPr>
          <p:cNvPr id="14" name="Object 13"/>
          <p:cNvSpPr/>
          <p:nvPr/>
        </p:nvSpPr>
        <p:spPr>
          <a:xfrm>
            <a:off x="6209938" y="5264342"/>
            <a:ext cx="2697282" cy="264134"/>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REG NO: B25F0120AI177</a:t>
            </a:r>
            <a:endParaRPr lang="en-US" dirty="0"/>
          </a:p>
        </p:txBody>
      </p:sp>
      <p:pic>
        <p:nvPicPr>
          <p:cNvPr id="15" name="Object 14" descr="IMG-20240309-WA0090.jpg">    </p:cNvPr>
          <p:cNvPicPr>
            <a:picLocks noChangeAspect="1"/>
          </p:cNvPicPr>
          <p:nvPr/>
        </p:nvPicPr>
        <p:blipFill>
          <a:blip r:embed="rId4"/>
          <a:srcRect l="13550" r="16354" t="13747" b="33698"/>
          <a:stretch/>
        </p:blipFill>
        <p:spPr>
          <a:xfrm>
            <a:off x="9296457" y="2395653"/>
            <a:ext cx="2380655" cy="2380655"/>
          </a:xfrm>
          <a:prstGeom prst="ellipse">
            <a:avLst/>
          </a:prstGeom>
        </p:spPr>
      </p:pic>
      <p:sp>
        <p:nvSpPr>
          <p:cNvPr id="16" name="Object 15"/>
          <p:cNvSpPr/>
          <p:nvPr/>
        </p:nvSpPr>
        <p:spPr>
          <a:xfrm>
            <a:off x="9296457" y="2395653"/>
            <a:ext cx="2380655" cy="2380655"/>
          </a:xfrm>
          <a:prstGeom prst="ellipse">
            <a:avLst/>
          </a:prstGeom>
          <a:noFill/>
          <a:ln w="50800">
            <a:solidFill>
              <a:srgbClr val="ffd9ad"/>
            </a:solidFill>
            <a:prstDash val="solid"/>
            <a:miter lim="800000"/>
          </a:ln>
        </p:spPr>
      </p:sp>
      <p:sp>
        <p:nvSpPr>
          <p:cNvPr id="17" name="Object 16"/>
          <p:cNvSpPr/>
          <p:nvPr/>
        </p:nvSpPr>
        <p:spPr>
          <a:xfrm>
            <a:off x="9138143" y="4920218"/>
            <a:ext cx="2697282"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Abdul Razzaq</a:t>
            </a:r>
            <a:endParaRPr lang="en-US" dirty="0"/>
          </a:p>
        </p:txBody>
      </p:sp>
      <p:sp>
        <p:nvSpPr>
          <p:cNvPr id="18" name="Object 17"/>
          <p:cNvSpPr/>
          <p:nvPr/>
        </p:nvSpPr>
        <p:spPr>
          <a:xfrm>
            <a:off x="9138143" y="5264342"/>
            <a:ext cx="2697282" cy="264134"/>
          </a:xfrm>
          <a:prstGeom prst="rect">
            <a:avLst/>
          </a:prstGeom>
          <a:noFill/>
        </p:spPr>
        <p:txBody>
          <a:bodyPr wrap="square" rtlCol="0" anchor="t" bIns="0" lIns="0" rIns="0" tIns="0"/>
          <a:lstStyle/>
          <a:p>
            <a:pPr algn="ctr">
              <a:lnSpc>
                <a:spcPts val="2081"/>
              </a:lnSpc>
              <a:spcBef>
                <a:spcPts val="596"/>
              </a:spcBef>
              <a:buNone/>
            </a:pPr>
            <a:r>
              <a:rPr lang="en-US" sz="1500" spc="-30" kern="0" dirty="0" smtClean="0">
                <a:solidFill>
                  <a:srgbClr val="000000">
                    <a:alpha val="56000"/>
                  </a:srgbClr>
                </a:solidFill>
                <a:latin typeface="Inter" pitchFamily="34" charset="0"/>
                <a:ea typeface="Inter" pitchFamily="34" charset="-122"/>
                <a:cs typeface="Inter" pitchFamily="34" charset="-120"/>
              </a:rPr>
              <a:t>REG NO: B25F0293AI178 </a:t>
            </a:r>
            <a:endParaRPr lang="en-US" dirty="0"/>
          </a:p>
        </p:txBody>
      </p:sp>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Top 10 Revenue Feeders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2717" y="1875956"/>
            <a:ext cx="10570107" cy="990352"/>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35166"/>
            <a:ext cx="1152237" cy="1437915"/>
          </a:xfrm>
          <a:prstGeom prst="rect">
            <a:avLst/>
          </a:prstGeom>
        </p:spPr>
      </p:pic>
      <p:sp>
        <p:nvSpPr>
          <p:cNvPr id="5" name="Object 4"/>
          <p:cNvSpPr/>
          <p:nvPr/>
        </p:nvSpPr>
        <p:spPr>
          <a:xfrm>
            <a:off x="1333167" y="2147112"/>
            <a:ext cx="418995" cy="444825"/>
          </a:xfrm>
          <a:prstGeom prst="rect">
            <a:avLst/>
          </a:prstGeom>
          <a:noFill/>
        </p:spPr>
        <p:txBody>
          <a:bodyPr wrap="square" rtlCol="0" anchor="ctr" bIns="0" lIns="0" rIns="0" tIns="0"/>
          <a:lstStyle/>
          <a:p>
            <a:pPr algn="l">
              <a:lnSpc>
                <a:spcPts val="3504"/>
              </a:lnSpc>
              <a:buNone/>
            </a:pPr>
            <a:r>
              <a:rPr lang="en-US" b="1" sz="3000" spc="-180" kern="0" dirty="0" smtClean="0">
                <a:solidFill>
                  <a:srgbClr val="333333"/>
                </a:solidFill>
                <a:latin typeface="Inter" pitchFamily="34" charset="0"/>
                <a:ea typeface="Inter" pitchFamily="34" charset="-122"/>
                <a:cs typeface="Inter" pitchFamily="34" charset="-120"/>
              </a:rPr>
              <a:t>1</a:t>
            </a:r>
            <a:endParaRPr lang="en-US" dirty="0"/>
          </a:p>
        </p:txBody>
      </p:sp>
      <p:sp>
        <p:nvSpPr>
          <p:cNvPr id="6" name="Object 5"/>
          <p:cNvSpPr/>
          <p:nvPr/>
        </p:nvSpPr>
        <p:spPr>
          <a:xfrm>
            <a:off x="1714071" y="2191155"/>
            <a:ext cx="10160634" cy="355908"/>
          </a:xfrm>
          <a:prstGeom prst="rect">
            <a:avLst/>
          </a:prstGeom>
          <a:noFill/>
        </p:spPr>
        <p:txBody>
          <a:bodyPr wrap="square" rtlCol="0" anchor="ctr" bIns="0" lIns="0" rIns="0" tIns="0"/>
          <a:lstStyle/>
          <a:p>
            <a:pPr algn="l">
              <a:lnSpc>
                <a:spcPts val="2804"/>
              </a:lnSpc>
              <a:buNone/>
            </a:pPr>
            <a:r>
              <a:rPr lang="en-US" b="1" sz="2400" spc="-144" kern="0" dirty="0" smtClean="0">
                <a:solidFill>
                  <a:srgbClr val="333333"/>
                </a:solidFill>
                <a:latin typeface="Inter" pitchFamily="34" charset="0"/>
                <a:ea typeface="Inter" pitchFamily="34" charset="-122"/>
                <a:cs typeface="Inter" pitchFamily="34" charset="-120"/>
              </a:rPr>
              <a:t>Feeder A</a:t>
            </a:r>
            <a:endParaRPr lang="en-US" dirty="0"/>
          </a:p>
        </p:txBody>
      </p:sp>
      <p:pic>
        <p:nvPicPr>
          <p:cNvPr id="7" name="Object 6"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2717" y="2954393"/>
            <a:ext cx="8018045" cy="990352"/>
          </a:xfrm>
          <a:prstGeom prst="rect">
            <a:avLst/>
          </a:prstGeom>
        </p:spPr>
      </p:pic>
      <p:pic>
        <p:nvPicPr>
          <p:cNvPr id="8" name="Object 7"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2754131"/>
            <a:ext cx="1152237" cy="1095101"/>
          </a:xfrm>
          <a:prstGeom prst="rect">
            <a:avLst/>
          </a:prstGeom>
        </p:spPr>
      </p:pic>
      <p:sp>
        <p:nvSpPr>
          <p:cNvPr id="9" name="Object 8"/>
          <p:cNvSpPr/>
          <p:nvPr/>
        </p:nvSpPr>
        <p:spPr>
          <a:xfrm>
            <a:off x="1333167" y="3225549"/>
            <a:ext cx="418995" cy="444825"/>
          </a:xfrm>
          <a:prstGeom prst="rect">
            <a:avLst/>
          </a:prstGeom>
          <a:noFill/>
        </p:spPr>
        <p:txBody>
          <a:bodyPr wrap="square" rtlCol="0" anchor="ctr" bIns="0" lIns="0" rIns="0" tIns="0"/>
          <a:lstStyle/>
          <a:p>
            <a:pPr algn="l">
              <a:lnSpc>
                <a:spcPts val="3504"/>
              </a:lnSpc>
              <a:buNone/>
            </a:pPr>
            <a:r>
              <a:rPr lang="en-US" b="1" sz="3000" spc="-180" kern="0" dirty="0" smtClean="0">
                <a:solidFill>
                  <a:srgbClr val="333333"/>
                </a:solidFill>
                <a:latin typeface="Inter" pitchFamily="34" charset="0"/>
                <a:ea typeface="Inter" pitchFamily="34" charset="-122"/>
                <a:cs typeface="Inter" pitchFamily="34" charset="-120"/>
              </a:rPr>
              <a:t>2</a:t>
            </a:r>
            <a:endParaRPr lang="en-US" dirty="0"/>
          </a:p>
        </p:txBody>
      </p:sp>
      <p:sp>
        <p:nvSpPr>
          <p:cNvPr id="10" name="Object 9"/>
          <p:cNvSpPr/>
          <p:nvPr/>
        </p:nvSpPr>
        <p:spPr>
          <a:xfrm>
            <a:off x="1714071" y="3269591"/>
            <a:ext cx="7343546" cy="355908"/>
          </a:xfrm>
          <a:prstGeom prst="rect">
            <a:avLst/>
          </a:prstGeom>
          <a:noFill/>
        </p:spPr>
        <p:txBody>
          <a:bodyPr wrap="square" rtlCol="0" anchor="ctr" bIns="0" lIns="0" rIns="0" tIns="0"/>
          <a:lstStyle/>
          <a:p>
            <a:pPr algn="l">
              <a:lnSpc>
                <a:spcPts val="2804"/>
              </a:lnSpc>
              <a:buNone/>
            </a:pPr>
            <a:r>
              <a:rPr lang="en-US" b="1" sz="2400" spc="-144" kern="0" dirty="0" smtClean="0">
                <a:solidFill>
                  <a:srgbClr val="333333"/>
                </a:solidFill>
                <a:latin typeface="Inter" pitchFamily="34" charset="0"/>
                <a:ea typeface="Inter" pitchFamily="34" charset="-122"/>
                <a:cs typeface="Inter" pitchFamily="34" charset="-120"/>
              </a:rPr>
              <a:t>Feeder B</a:t>
            </a:r>
            <a:endParaRPr lang="en-US" dirty="0"/>
          </a:p>
        </p:txBody>
      </p:sp>
      <p:pic>
        <p:nvPicPr>
          <p:cNvPr id="11" name="Object 10"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717" y="4032830"/>
            <a:ext cx="5027943" cy="990352"/>
          </a:xfrm>
          <a:prstGeom prst="rect">
            <a:avLst/>
          </a:prstGeom>
        </p:spPr>
      </p:pic>
      <p:pic>
        <p:nvPicPr>
          <p:cNvPr id="12" name="Object 11"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4128055"/>
            <a:ext cx="1152237" cy="1095101"/>
          </a:xfrm>
          <a:prstGeom prst="rect">
            <a:avLst/>
          </a:prstGeom>
        </p:spPr>
      </p:pic>
      <p:sp>
        <p:nvSpPr>
          <p:cNvPr id="13" name="Object 12"/>
          <p:cNvSpPr/>
          <p:nvPr/>
        </p:nvSpPr>
        <p:spPr>
          <a:xfrm>
            <a:off x="1333167" y="4303986"/>
            <a:ext cx="418995" cy="444825"/>
          </a:xfrm>
          <a:prstGeom prst="rect">
            <a:avLst/>
          </a:prstGeom>
          <a:noFill/>
        </p:spPr>
        <p:txBody>
          <a:bodyPr wrap="square" rtlCol="0" anchor="ctr" bIns="0" lIns="0" rIns="0" tIns="0"/>
          <a:lstStyle/>
          <a:p>
            <a:pPr algn="l">
              <a:lnSpc>
                <a:spcPts val="3504"/>
              </a:lnSpc>
              <a:buNone/>
            </a:pPr>
            <a:r>
              <a:rPr lang="en-US" b="1" sz="3000" spc="-180" kern="0" dirty="0" smtClean="0">
                <a:solidFill>
                  <a:srgbClr val="333333"/>
                </a:solidFill>
                <a:latin typeface="Inter" pitchFamily="34" charset="0"/>
                <a:ea typeface="Inter" pitchFamily="34" charset="-122"/>
                <a:cs typeface="Inter" pitchFamily="34" charset="-120"/>
              </a:rPr>
              <a:t>3</a:t>
            </a:r>
            <a:endParaRPr lang="en-US" dirty="0"/>
          </a:p>
        </p:txBody>
      </p:sp>
      <p:sp>
        <p:nvSpPr>
          <p:cNvPr id="14" name="Object 13"/>
          <p:cNvSpPr/>
          <p:nvPr/>
        </p:nvSpPr>
        <p:spPr>
          <a:xfrm>
            <a:off x="1714071" y="4348028"/>
            <a:ext cx="4056921" cy="355908"/>
          </a:xfrm>
          <a:prstGeom prst="rect">
            <a:avLst/>
          </a:prstGeom>
          <a:noFill/>
        </p:spPr>
        <p:txBody>
          <a:bodyPr wrap="square" rtlCol="0" anchor="ctr" bIns="0" lIns="0" rIns="0" tIns="0"/>
          <a:lstStyle/>
          <a:p>
            <a:pPr algn="l">
              <a:lnSpc>
                <a:spcPts val="2804"/>
              </a:lnSpc>
              <a:buNone/>
            </a:pPr>
            <a:r>
              <a:rPr lang="en-US" b="1" sz="2400" spc="-144" kern="0" dirty="0" smtClean="0">
                <a:solidFill>
                  <a:srgbClr val="333333"/>
                </a:solidFill>
                <a:latin typeface="Inter" pitchFamily="34" charset="0"/>
                <a:ea typeface="Inter" pitchFamily="34" charset="-122"/>
                <a:cs typeface="Inter" pitchFamily="34" charset="-120"/>
              </a:rPr>
              <a:t>Feeder C</a:t>
            </a:r>
            <a:endParaRPr lang="en-US" dirty="0"/>
          </a:p>
        </p:txBody>
      </p:sp>
      <p:pic>
        <p:nvPicPr>
          <p:cNvPr id="15" name="Object 14"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2717" y="5111266"/>
            <a:ext cx="3323394" cy="990352"/>
          </a:xfrm>
          <a:prstGeom prst="rect">
            <a:avLst/>
          </a:prstGeom>
        </p:spPr>
      </p:pic>
      <p:pic>
        <p:nvPicPr>
          <p:cNvPr id="16" name="Object 15"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5206492"/>
            <a:ext cx="1152237" cy="1437915"/>
          </a:xfrm>
          <a:prstGeom prst="rect">
            <a:avLst/>
          </a:prstGeom>
        </p:spPr>
      </p:pic>
      <p:sp>
        <p:nvSpPr>
          <p:cNvPr id="17" name="Object 16"/>
          <p:cNvSpPr/>
          <p:nvPr/>
        </p:nvSpPr>
        <p:spPr>
          <a:xfrm>
            <a:off x="1333167" y="5382422"/>
            <a:ext cx="418995" cy="444825"/>
          </a:xfrm>
          <a:prstGeom prst="rect">
            <a:avLst/>
          </a:prstGeom>
          <a:noFill/>
        </p:spPr>
        <p:txBody>
          <a:bodyPr wrap="square" rtlCol="0" anchor="ctr" bIns="0" lIns="0" rIns="0" tIns="0"/>
          <a:lstStyle/>
          <a:p>
            <a:pPr algn="l">
              <a:lnSpc>
                <a:spcPts val="3504"/>
              </a:lnSpc>
              <a:buNone/>
            </a:pPr>
            <a:r>
              <a:rPr lang="en-US" b="1" sz="3000" spc="-180" kern="0" dirty="0" smtClean="0">
                <a:solidFill>
                  <a:srgbClr val="333333"/>
                </a:solidFill>
                <a:latin typeface="Inter" pitchFamily="34" charset="0"/>
                <a:ea typeface="Inter" pitchFamily="34" charset="-122"/>
                <a:cs typeface="Inter" pitchFamily="34" charset="-120"/>
              </a:rPr>
              <a:t>4</a:t>
            </a:r>
            <a:endParaRPr lang="en-US" dirty="0"/>
          </a:p>
        </p:txBody>
      </p:sp>
      <p:sp>
        <p:nvSpPr>
          <p:cNvPr id="18" name="Object 17"/>
          <p:cNvSpPr/>
          <p:nvPr/>
        </p:nvSpPr>
        <p:spPr>
          <a:xfrm>
            <a:off x="1714071" y="5426464"/>
            <a:ext cx="2178906" cy="355908"/>
          </a:xfrm>
          <a:prstGeom prst="rect">
            <a:avLst/>
          </a:prstGeom>
          <a:noFill/>
        </p:spPr>
        <p:txBody>
          <a:bodyPr wrap="square" rtlCol="0" anchor="ctr" bIns="0" lIns="0" rIns="0" tIns="0"/>
          <a:lstStyle/>
          <a:p>
            <a:pPr algn="l">
              <a:lnSpc>
                <a:spcPts val="2804"/>
              </a:lnSpc>
              <a:buNone/>
            </a:pPr>
            <a:r>
              <a:rPr lang="en-US" b="1" sz="2400" spc="-144" kern="0" dirty="0" smtClean="0">
                <a:solidFill>
                  <a:srgbClr val="333333"/>
                </a:solidFill>
                <a:latin typeface="Inter" pitchFamily="34" charset="0"/>
                <a:ea typeface="Inter" pitchFamily="34" charset="-122"/>
                <a:cs typeface="Inter" pitchFamily="34" charset="-120"/>
              </a:rPr>
              <a:t>Feeder D</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Household Consumption Summary</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40" y="1590278"/>
            <a:ext cx="6742014" cy="733242"/>
          </a:xfrm>
          <a:prstGeom prst="rect">
            <a:avLst/>
          </a:prstGeom>
        </p:spPr>
      </p:pic>
      <p:sp>
        <p:nvSpPr>
          <p:cNvPr id="4" name="Object 3"/>
          <p:cNvSpPr/>
          <p:nvPr/>
        </p:nvSpPr>
        <p:spPr>
          <a:xfrm>
            <a:off x="7408597" y="1599800"/>
            <a:ext cx="4304224" cy="0"/>
          </a:xfrm>
          <a:prstGeom prst="line">
            <a:avLst/>
          </a:prstGeom>
          <a:noFill/>
          <a:ln w="12700">
            <a:solidFill>
              <a:srgbClr val="000000"/>
            </a:solidFill>
            <a:prstDash val="solid"/>
            <a:miter lim="800000"/>
          </a:ln>
        </p:spPr>
      </p:sp>
      <p:sp>
        <p:nvSpPr>
          <p:cNvPr id="5" name="Object 4"/>
          <p:cNvSpPr/>
          <p:nvPr/>
        </p:nvSpPr>
        <p:spPr>
          <a:xfrm>
            <a:off x="363377" y="1683599"/>
            <a:ext cx="6967498"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1</a:t>
            </a:r>
            <a:endParaRPr lang="en-US" dirty="0"/>
          </a:p>
        </p:txBody>
      </p:sp>
      <p:sp>
        <p:nvSpPr>
          <p:cNvPr id="6" name="Object 5"/>
          <p:cNvSpPr/>
          <p:nvPr/>
        </p:nvSpPr>
        <p:spPr>
          <a:xfrm>
            <a:off x="7551437" y="1737164"/>
            <a:ext cx="4420400" cy="444706"/>
          </a:xfrm>
          <a:prstGeom prst="rect">
            <a:avLst/>
          </a:prstGeom>
          <a:noFill/>
        </p:spPr>
        <p:txBody>
          <a:bodyPr wrap="square" rtlCol="0" anchor="t" bIns="0" lIns="0" rIns="0" tIns="0"/>
          <a:lstStyle/>
          <a:p>
            <a:pPr algn="l">
              <a:lnSpc>
                <a:spcPts val="1752"/>
              </a:lnSpc>
              <a:buNone/>
            </a:pPr>
            <a:r>
              <a:rPr lang="en-US" b="1" sz="1500" spc="-90" kern="0" dirty="0" smtClean="0">
                <a:solidFill>
                  <a:srgbClr val="ffffff"/>
                </a:solidFill>
                <a:latin typeface="Inter" pitchFamily="34" charset="0"/>
                <a:ea typeface="Inter" pitchFamily="34" charset="-122"/>
                <a:cs typeface="Inter" pitchFamily="34" charset="-120"/>
              </a:rPr>
              <a:t>Analyze household-level electricity consumption data</a:t>
            </a:r>
            <a:endParaRPr lang="en-US" dirty="0"/>
          </a:p>
        </p:txBody>
      </p:sp>
      <p:pic>
        <p:nvPicPr>
          <p:cNvPr id="7" name="Object 6"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241" y="2380654"/>
            <a:ext cx="5865933" cy="742764"/>
          </a:xfrm>
          <a:prstGeom prst="rect">
            <a:avLst/>
          </a:prstGeom>
        </p:spPr>
      </p:pic>
      <p:sp>
        <p:nvSpPr>
          <p:cNvPr id="8" name="Object 7"/>
          <p:cNvSpPr/>
          <p:nvPr/>
        </p:nvSpPr>
        <p:spPr>
          <a:xfrm>
            <a:off x="6968494" y="2352087"/>
            <a:ext cx="4744327" cy="0"/>
          </a:xfrm>
          <a:prstGeom prst="line">
            <a:avLst/>
          </a:prstGeom>
          <a:noFill/>
          <a:ln w="12700">
            <a:solidFill>
              <a:srgbClr val="000000"/>
            </a:solidFill>
            <a:prstDash val="solid"/>
            <a:miter lim="800000"/>
          </a:ln>
        </p:spPr>
      </p:sp>
      <p:sp>
        <p:nvSpPr>
          <p:cNvPr id="9" name="Object 8"/>
          <p:cNvSpPr/>
          <p:nvPr/>
        </p:nvSpPr>
        <p:spPr>
          <a:xfrm>
            <a:off x="847493" y="2473976"/>
            <a:ext cx="5999226"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2</a:t>
            </a:r>
            <a:endParaRPr lang="en-US" dirty="0"/>
          </a:p>
        </p:txBody>
      </p:sp>
      <p:sp>
        <p:nvSpPr>
          <p:cNvPr id="10" name="Object 9"/>
          <p:cNvSpPr/>
          <p:nvPr/>
        </p:nvSpPr>
        <p:spPr>
          <a:xfrm>
            <a:off x="7111333" y="2527541"/>
            <a:ext cx="4904470" cy="444706"/>
          </a:xfrm>
          <a:prstGeom prst="rect">
            <a:avLst/>
          </a:prstGeom>
          <a:noFill/>
        </p:spPr>
        <p:txBody>
          <a:bodyPr wrap="square" rtlCol="0" anchor="t" bIns="0" lIns="0" rIns="0" tIns="0"/>
          <a:lstStyle/>
          <a:p>
            <a:pPr algn="l">
              <a:lnSpc>
                <a:spcPts val="1752"/>
              </a:lnSpc>
              <a:buNone/>
            </a:pPr>
            <a:r>
              <a:rPr lang="en-US" b="1" sz="1500" spc="-90" kern="0" dirty="0" smtClean="0">
                <a:solidFill>
                  <a:srgbClr val="ffffff"/>
                </a:solidFill>
                <a:latin typeface="Inter" pitchFamily="34" charset="0"/>
                <a:ea typeface="Inter" pitchFamily="34" charset="-122"/>
                <a:cs typeface="Inter" pitchFamily="34" charset="-120"/>
              </a:rPr>
              <a:t>Identify patterns and trends in electricity usage by household</a:t>
            </a:r>
            <a:endParaRPr lang="en-US" dirty="0"/>
          </a:p>
        </p:txBody>
      </p:sp>
      <p:pic>
        <p:nvPicPr>
          <p:cNvPr id="11" name="Object 10"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6342" y="3171032"/>
            <a:ext cx="4989852" cy="733242"/>
          </a:xfrm>
          <a:prstGeom prst="rect">
            <a:avLst/>
          </a:prstGeom>
        </p:spPr>
      </p:pic>
      <p:sp>
        <p:nvSpPr>
          <p:cNvPr id="12" name="Object 11"/>
          <p:cNvSpPr/>
          <p:nvPr/>
        </p:nvSpPr>
        <p:spPr>
          <a:xfrm>
            <a:off x="6528390" y="3142464"/>
            <a:ext cx="5184431" cy="0"/>
          </a:xfrm>
          <a:prstGeom prst="line">
            <a:avLst/>
          </a:prstGeom>
          <a:noFill/>
          <a:ln w="12700">
            <a:solidFill>
              <a:srgbClr val="000000"/>
            </a:solidFill>
            <a:prstDash val="solid"/>
            <a:miter lim="800000"/>
          </a:ln>
        </p:spPr>
      </p:sp>
      <p:sp>
        <p:nvSpPr>
          <p:cNvPr id="13" name="Object 12"/>
          <p:cNvSpPr/>
          <p:nvPr/>
        </p:nvSpPr>
        <p:spPr>
          <a:xfrm>
            <a:off x="1331609" y="3264354"/>
            <a:ext cx="5030954"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3</a:t>
            </a:r>
            <a:endParaRPr lang="en-US" dirty="0"/>
          </a:p>
        </p:txBody>
      </p:sp>
      <p:sp>
        <p:nvSpPr>
          <p:cNvPr id="14" name="Object 13"/>
          <p:cNvSpPr/>
          <p:nvPr/>
        </p:nvSpPr>
        <p:spPr>
          <a:xfrm>
            <a:off x="6671229" y="3317918"/>
            <a:ext cx="5388540" cy="444706"/>
          </a:xfrm>
          <a:prstGeom prst="rect">
            <a:avLst/>
          </a:prstGeom>
          <a:noFill/>
        </p:spPr>
        <p:txBody>
          <a:bodyPr wrap="square" rtlCol="0" anchor="t" bIns="0" lIns="0" rIns="0" tIns="0"/>
          <a:lstStyle/>
          <a:p>
            <a:pPr algn="l">
              <a:lnSpc>
                <a:spcPts val="1752"/>
              </a:lnSpc>
              <a:buNone/>
            </a:pPr>
            <a:r>
              <a:rPr lang="en-US" b="1" sz="1500" spc="-90" kern="0" dirty="0" smtClean="0">
                <a:solidFill>
                  <a:srgbClr val="ffffff"/>
                </a:solidFill>
                <a:latin typeface="Inter" pitchFamily="34" charset="0"/>
                <a:ea typeface="Inter" pitchFamily="34" charset="-122"/>
                <a:cs typeface="Inter" pitchFamily="34" charset="-120"/>
              </a:rPr>
              <a:t>Categorize households based on consumption levels (low, medium, high)</a:t>
            </a:r>
            <a:endParaRPr lang="en-US" dirty="0"/>
          </a:p>
        </p:txBody>
      </p:sp>
      <p:pic>
        <p:nvPicPr>
          <p:cNvPr id="15" name="Object 14"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6444" y="3961409"/>
            <a:ext cx="4104249" cy="742764"/>
          </a:xfrm>
          <a:prstGeom prst="rect">
            <a:avLst/>
          </a:prstGeom>
        </p:spPr>
      </p:pic>
      <p:sp>
        <p:nvSpPr>
          <p:cNvPr id="16" name="Object 15"/>
          <p:cNvSpPr/>
          <p:nvPr/>
        </p:nvSpPr>
        <p:spPr>
          <a:xfrm>
            <a:off x="6088286" y="3932842"/>
            <a:ext cx="5624535" cy="0"/>
          </a:xfrm>
          <a:prstGeom prst="line">
            <a:avLst/>
          </a:prstGeom>
          <a:noFill/>
          <a:ln w="12700">
            <a:solidFill>
              <a:srgbClr val="000000"/>
            </a:solidFill>
            <a:prstDash val="solid"/>
            <a:miter lim="800000"/>
          </a:ln>
        </p:spPr>
      </p:sp>
      <p:sp>
        <p:nvSpPr>
          <p:cNvPr id="17" name="Object 16"/>
          <p:cNvSpPr/>
          <p:nvPr/>
        </p:nvSpPr>
        <p:spPr>
          <a:xfrm>
            <a:off x="1815719" y="4054731"/>
            <a:ext cx="4062814"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4</a:t>
            </a:r>
            <a:endParaRPr lang="en-US" dirty="0"/>
          </a:p>
        </p:txBody>
      </p:sp>
      <p:sp>
        <p:nvSpPr>
          <p:cNvPr id="18" name="Object 17"/>
          <p:cNvSpPr/>
          <p:nvPr/>
        </p:nvSpPr>
        <p:spPr>
          <a:xfrm>
            <a:off x="6231126" y="4108296"/>
            <a:ext cx="5872742" cy="444706"/>
          </a:xfrm>
          <a:prstGeom prst="rect">
            <a:avLst/>
          </a:prstGeom>
          <a:noFill/>
        </p:spPr>
        <p:txBody>
          <a:bodyPr wrap="square" rtlCol="0" anchor="t" bIns="0" lIns="0" rIns="0" tIns="0"/>
          <a:lstStyle/>
          <a:p>
            <a:pPr algn="l">
              <a:lnSpc>
                <a:spcPts val="1752"/>
              </a:lnSpc>
              <a:buNone/>
            </a:pPr>
            <a:r>
              <a:rPr lang="en-US" b="1" sz="1500" spc="-90" kern="0" dirty="0" smtClean="0">
                <a:solidFill>
                  <a:srgbClr val="ffffff"/>
                </a:solidFill>
                <a:latin typeface="Inter" pitchFamily="34" charset="0"/>
                <a:ea typeface="Inter" pitchFamily="34" charset="-122"/>
                <a:cs typeface="Inter" pitchFamily="34" charset="-120"/>
              </a:rPr>
              <a:t>Assess the impact of billing structure and pricing on household electricity costs</a:t>
            </a:r>
            <a:endParaRPr lang="en-US" dirty="0"/>
          </a:p>
        </p:txBody>
      </p:sp>
      <p:pic>
        <p:nvPicPr>
          <p:cNvPr id="19" name="Object 18"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36557" y="4751787"/>
            <a:ext cx="3228168" cy="742764"/>
          </a:xfrm>
          <a:prstGeom prst="rect">
            <a:avLst/>
          </a:prstGeom>
        </p:spPr>
      </p:pic>
      <p:sp>
        <p:nvSpPr>
          <p:cNvPr id="20" name="Object 19"/>
          <p:cNvSpPr/>
          <p:nvPr/>
        </p:nvSpPr>
        <p:spPr>
          <a:xfrm>
            <a:off x="5648183" y="4723219"/>
            <a:ext cx="6064638" cy="0"/>
          </a:xfrm>
          <a:prstGeom prst="line">
            <a:avLst/>
          </a:prstGeom>
          <a:noFill/>
          <a:ln w="12700">
            <a:solidFill>
              <a:srgbClr val="000000"/>
            </a:solidFill>
            <a:prstDash val="solid"/>
            <a:miter lim="800000"/>
          </a:ln>
        </p:spPr>
      </p:sp>
      <p:sp>
        <p:nvSpPr>
          <p:cNvPr id="21" name="Object 20"/>
          <p:cNvSpPr/>
          <p:nvPr/>
        </p:nvSpPr>
        <p:spPr>
          <a:xfrm>
            <a:off x="2299835" y="4845108"/>
            <a:ext cx="309454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5</a:t>
            </a:r>
            <a:endParaRPr lang="en-US" dirty="0"/>
          </a:p>
        </p:txBody>
      </p:sp>
      <p:sp>
        <p:nvSpPr>
          <p:cNvPr id="22" name="Object 21"/>
          <p:cNvSpPr/>
          <p:nvPr/>
        </p:nvSpPr>
        <p:spPr>
          <a:xfrm>
            <a:off x="5791022" y="5008183"/>
            <a:ext cx="6356812" cy="222353"/>
          </a:xfrm>
          <a:prstGeom prst="rect">
            <a:avLst/>
          </a:prstGeom>
          <a:noFill/>
        </p:spPr>
        <p:txBody>
          <a:bodyPr wrap="square" rtlCol="0" anchor="t" bIns="0" lIns="0" rIns="0" tIns="0"/>
          <a:lstStyle/>
          <a:p>
            <a:pPr algn="l">
              <a:lnSpc>
                <a:spcPts val="1752"/>
              </a:lnSpc>
              <a:buNone/>
            </a:pPr>
            <a:r>
              <a:rPr lang="en-US" b="1" sz="1500" spc="-90" kern="0" dirty="0" smtClean="0">
                <a:solidFill>
                  <a:srgbClr val="ffffff"/>
                </a:solidFill>
                <a:latin typeface="Inter" pitchFamily="34" charset="0"/>
                <a:ea typeface="Inter" pitchFamily="34" charset="-122"/>
                <a:cs typeface="Inter" pitchFamily="34" charset="-120"/>
              </a:rPr>
              <a:t>Provide recommendations for targeted energy efficiency programs</a:t>
            </a:r>
            <a:endParaRPr lang="en-US" dirty="0"/>
          </a:p>
        </p:txBody>
      </p:sp>
      <p:pic>
        <p:nvPicPr>
          <p:cNvPr id="23" name="Object 22"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76646" y="5542165"/>
            <a:ext cx="2342564" cy="733242"/>
          </a:xfrm>
          <a:prstGeom prst="rect">
            <a:avLst/>
          </a:prstGeom>
        </p:spPr>
      </p:pic>
      <p:sp>
        <p:nvSpPr>
          <p:cNvPr id="24" name="Object 23"/>
          <p:cNvSpPr/>
          <p:nvPr/>
        </p:nvSpPr>
        <p:spPr>
          <a:xfrm>
            <a:off x="5208079" y="5513596"/>
            <a:ext cx="6504742" cy="0"/>
          </a:xfrm>
          <a:prstGeom prst="line">
            <a:avLst/>
          </a:prstGeom>
          <a:noFill/>
          <a:ln w="12700">
            <a:solidFill>
              <a:srgbClr val="000000"/>
            </a:solidFill>
            <a:prstDash val="solid"/>
            <a:miter lim="800000"/>
          </a:ln>
        </p:spPr>
      </p:sp>
      <p:sp>
        <p:nvSpPr>
          <p:cNvPr id="25" name="Object 24"/>
          <p:cNvSpPr/>
          <p:nvPr/>
        </p:nvSpPr>
        <p:spPr>
          <a:xfrm>
            <a:off x="2783951" y="5635486"/>
            <a:ext cx="2126270"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6</a:t>
            </a:r>
            <a:endParaRPr lang="en-US" dirty="0"/>
          </a:p>
        </p:txBody>
      </p:sp>
      <p:sp>
        <p:nvSpPr>
          <p:cNvPr id="26" name="Object 25"/>
          <p:cNvSpPr/>
          <p:nvPr/>
        </p:nvSpPr>
        <p:spPr>
          <a:xfrm>
            <a:off x="5350918" y="5798561"/>
            <a:ext cx="6840883" cy="222353"/>
          </a:xfrm>
          <a:prstGeom prst="rect">
            <a:avLst/>
          </a:prstGeom>
          <a:noFill/>
        </p:spPr>
        <p:txBody>
          <a:bodyPr wrap="square" rtlCol="0" anchor="t" bIns="0" lIns="0" rIns="0" tIns="0"/>
          <a:lstStyle/>
          <a:p>
            <a:pPr algn="l">
              <a:lnSpc>
                <a:spcPts val="1752"/>
              </a:lnSpc>
              <a:buNone/>
            </a:pPr>
            <a:r>
              <a:rPr lang="en-US" b="1" sz="1500" spc="-90" kern="0" dirty="0" smtClean="0">
                <a:solidFill>
                  <a:srgbClr val="ffffff"/>
                </a:solidFill>
                <a:latin typeface="Inter" pitchFamily="34" charset="0"/>
                <a:ea typeface="Inter" pitchFamily="34" charset="-122"/>
                <a:cs typeface="Inter" pitchFamily="34" charset="-120"/>
              </a:rPr>
              <a:t>Propose strategies to improve household-level energy management</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7768006" y="476131"/>
            <a:ext cx="3944815" cy="5904024"/>
          </a:xfrm>
          <a:prstGeom prst="rect">
            <a:avLst/>
          </a:prstGeom>
          <a:solidFill>
            <a:srgbClr val="22aaee"/>
          </a:solidFill>
        </p:spPr>
      </p:sp>
      <p:pic>
        <p:nvPicPr>
          <p:cNvPr id="3" name="Object 2" descr="electricity distribution grid system">    </p:cNvPr>
          <p:cNvPicPr>
            <a:picLocks noChangeAspect="1"/>
          </p:cNvPicPr>
          <p:nvPr/>
        </p:nvPicPr>
        <p:blipFill>
          <a:blip r:embed="rId1"/>
          <a:srcRect l="16592" r="16592" t="0" b="0"/>
          <a:stretch/>
        </p:blipFill>
        <p:spPr>
          <a:xfrm>
            <a:off x="7768006" y="476131"/>
            <a:ext cx="3944815" cy="5904024"/>
          </a:xfrm>
          <a:prstGeom prst="rect">
            <a:avLst/>
          </a:prstGeom>
        </p:spPr>
      </p:pic>
      <p:sp>
        <p:nvSpPr>
          <p:cNvPr id="4" name="Object 3"/>
          <p:cNvSpPr/>
          <p:nvPr/>
        </p:nvSpPr>
        <p:spPr>
          <a:xfrm>
            <a:off x="165420" y="1513025"/>
            <a:ext cx="7437165" cy="333649"/>
          </a:xfrm>
          <a:prstGeom prst="rect">
            <a:avLst/>
          </a:prstGeom>
          <a:noFill/>
        </p:spPr>
        <p:txBody>
          <a:bodyPr wrap="square" rtlCol="0" anchor="ctr" bIns="0" lIns="0" rIns="0" tIns="0"/>
          <a:lstStyle/>
          <a:p>
            <a:pPr algn="ctr">
              <a:lnSpc>
                <a:spcPts val="2628"/>
              </a:lnSpc>
              <a:buNone/>
            </a:pPr>
            <a:r>
              <a:rPr lang="en-US" b="1" sz="2250" u="sng" spc="-135" kern="0" dirty="0" smtClean="0">
                <a:solidFill>
                  <a:srgbClr val="ff8000"/>
                </a:solidFill>
                <a:latin typeface="Inter" pitchFamily="34" charset="0"/>
                <a:ea typeface="Inter" pitchFamily="34" charset="-122"/>
                <a:cs typeface="Inter" pitchFamily="34" charset="-120"/>
              </a:rPr>
              <a:t>Conclusion:</a:t>
            </a:r>
            <a:endParaRPr lang="en-US" dirty="0"/>
          </a:p>
        </p:txBody>
      </p:sp>
      <p:sp>
        <p:nvSpPr>
          <p:cNvPr id="5" name="Object 4"/>
          <p:cNvSpPr/>
          <p:nvPr/>
        </p:nvSpPr>
        <p:spPr>
          <a:xfrm>
            <a:off x="165420" y="2007130"/>
            <a:ext cx="7437165" cy="3336488"/>
          </a:xfrm>
          <a:prstGeom prst="rect">
            <a:avLst/>
          </a:prstGeom>
          <a:noFill/>
        </p:spPr>
        <p:txBody>
          <a:bodyPr wrap="square" rtlCol="0" anchor="ctr" bIns="0" lIns="0" rIns="0" tIns="0"/>
          <a:lstStyle/>
          <a:p>
            <a:pPr algn="ctr">
              <a:lnSpc>
                <a:spcPts val="2628"/>
              </a:lnSpc>
              <a:spcBef>
                <a:spcPts val="1239"/>
              </a:spcBef>
              <a:buNone/>
            </a:pPr>
            <a:r>
              <a:rPr lang="en-US" b="1" sz="2250" spc="-135" kern="0" dirty="0" smtClean="0">
                <a:solidFill>
                  <a:srgbClr val="ffffff"/>
                </a:solidFill>
                <a:latin typeface="Inter" pitchFamily="34" charset="0"/>
                <a:ea typeface="Inter" pitchFamily="34" charset="-122"/>
                <a:cs typeface="Inter" pitchFamily="34" charset="-120"/>
              </a:rPr>
              <a:t>The project has successfully implemented a comprehensive district mini-grid electricity distribution and billing system, delivering improved efficiency, consumer satisfaction, and revenue generation. Key findings include optimized area-wise performance, effective consumer segmentation, and identification of top revenue-generating feeders. Moving forward, the team recommends exploring renewable energy integration, advanced metering infrastructure, and data-driven decision-making to further enhance the system's capabilities and sustainability.</a:t>
            </a:r>
            <a:endParaRPr lang="en-US" dirty="0"/>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11367626" y="658648"/>
            <a:ext cx="726100" cy="6102412"/>
          </a:xfrm>
          <a:prstGeom prst="rect">
            <a:avLst/>
          </a:prstGeom>
          <a:solidFill>
            <a:srgbClr val="000000">
              <a:alpha val="0000"/>
            </a:srgbClr>
          </a:solidFill>
        </p:spPr>
      </p:sp>
      <p:sp>
        <p:nvSpPr>
          <p:cNvPr id="3" name="Object 2"/>
          <p:cNvSpPr/>
          <p:nvPr/>
        </p:nvSpPr>
        <p:spPr>
          <a:xfrm>
            <a:off x="8903649" y="95226"/>
            <a:ext cx="3190077" cy="468195"/>
          </a:xfrm>
          <a:prstGeom prst="rect">
            <a:avLst/>
          </a:prstGeom>
          <a:solidFill>
            <a:srgbClr val="000000">
              <a:alpha val="0000"/>
            </a:srgbClr>
          </a:solidFill>
        </p:spPr>
      </p:sp>
      <p:sp>
        <p:nvSpPr>
          <p:cNvPr id="4" name="Object 3"/>
          <p:cNvSpPr/>
          <p:nvPr/>
        </p:nvSpPr>
        <p:spPr>
          <a:xfrm>
            <a:off x="8903649" y="658648"/>
            <a:ext cx="2368751" cy="6102412"/>
          </a:xfrm>
          <a:prstGeom prst="rect">
            <a:avLst/>
          </a:prstGeom>
          <a:solidFill>
            <a:srgbClr val="000000">
              <a:alpha val="0000"/>
            </a:srgbClr>
          </a:solidFill>
        </p:spPr>
      </p:sp>
      <p:sp>
        <p:nvSpPr>
          <p:cNvPr id="5" name="Object 4"/>
          <p:cNvSpPr/>
          <p:nvPr/>
        </p:nvSpPr>
        <p:spPr>
          <a:xfrm>
            <a:off x="1728355" y="2637170"/>
            <a:ext cx="5446938" cy="782045"/>
          </a:xfrm>
          <a:prstGeom prst="rect">
            <a:avLst/>
          </a:prstGeom>
          <a:noFill/>
        </p:spPr>
        <p:txBody>
          <a:bodyPr wrap="square" rtlCol="0" anchor="ctr" bIns="0" lIns="0" rIns="0" tIns="0"/>
          <a:lstStyle/>
          <a:p>
            <a:pPr algn="ctr">
              <a:lnSpc>
                <a:spcPts val="6160"/>
              </a:lnSpc>
              <a:buNone/>
            </a:pPr>
            <a:r>
              <a:rPr lang="en-US" b="1" sz="5625" spc="-337" kern="0" dirty="0" smtClean="0">
                <a:solidFill>
                  <a:srgbClr val="333333"/>
                </a:solidFill>
                <a:latin typeface="Inter" pitchFamily="34" charset="0"/>
                <a:ea typeface="Inter" pitchFamily="34" charset="-122"/>
                <a:cs typeface="Inter" pitchFamily="34" charset="-120"/>
              </a:rPr>
              <a:t>        Any Question</a:t>
            </a:r>
            <a:endParaRPr lang="en-US" dirty="0"/>
          </a:p>
        </p:txBody>
      </p:sp>
      <p:sp>
        <p:nvSpPr>
          <p:cNvPr id="6" name="Object 5"/>
          <p:cNvSpPr/>
          <p:nvPr/>
        </p:nvSpPr>
        <p:spPr>
          <a:xfrm>
            <a:off x="1728355" y="3444212"/>
            <a:ext cx="5446938" cy="782045"/>
          </a:xfrm>
          <a:prstGeom prst="rect">
            <a:avLst/>
          </a:prstGeom>
          <a:noFill/>
        </p:spPr>
        <p:txBody>
          <a:bodyPr wrap="square" rtlCol="0" anchor="ctr" bIns="0" lIns="0" rIns="0" tIns="0"/>
          <a:lstStyle/>
          <a:p>
            <a:pPr algn="ctr">
              <a:lnSpc>
                <a:spcPts val="6160"/>
              </a:lnSpc>
              <a:spcBef>
                <a:spcPts val="193"/>
              </a:spcBef>
              <a:buNone/>
            </a:pPr>
            <a:r>
              <a:rPr lang="en-US" b="1" sz="5625" spc="-337" kern="0" dirty="0" smtClean="0">
                <a:solidFill>
                  <a:srgbClr val="333333"/>
                </a:solidFill>
                <a:latin typeface="Inter" pitchFamily="34" charset="0"/>
                <a:ea typeface="Inter" pitchFamily="34" charset="-122"/>
                <a:cs typeface="Inter" pitchFamily="34" charset="-120"/>
              </a:rPr>
              <a:t>        ? </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380905" y="5108052"/>
            <a:ext cx="8170407" cy="1101053"/>
          </a:xfrm>
          <a:prstGeom prst="rect">
            <a:avLst/>
          </a:prstGeom>
          <a:noFill/>
        </p:spPr>
        <p:txBody>
          <a:bodyPr wrap="square" rtlCol="0" anchor="ctr" bIns="0" lIns="0" rIns="0" tIns="0"/>
          <a:lstStyle/>
          <a:p>
            <a:pPr algn="l">
              <a:lnSpc>
                <a:spcPts val="4337"/>
              </a:lnSpc>
              <a:buNone/>
            </a:pPr>
            <a:r>
              <a:rPr lang="en-US" b="1" sz="3713" spc="-223" kern="0" dirty="0" smtClean="0">
                <a:solidFill>
                  <a:srgbClr val="ffffff"/>
                </a:solidFill>
                <a:latin typeface="Inter" pitchFamily="34" charset="0"/>
                <a:ea typeface="Inter" pitchFamily="34" charset="-122"/>
                <a:cs typeface="Inter" pitchFamily="34" charset="-120"/>
              </a:rPr>
              <a:t>District Mini-Grid Electricity Distribution and Billing System (5000W)</a:t>
            </a:r>
            <a:endParaRPr lang="en-US" dirty="0"/>
          </a:p>
        </p:txBody>
      </p:sp>
      <p:sp>
        <p:nvSpPr>
          <p:cNvPr id="3" name="Object 2"/>
          <p:cNvSpPr/>
          <p:nvPr/>
        </p:nvSpPr>
        <p:spPr>
          <a:xfrm>
            <a:off x="380905" y="6263860"/>
            <a:ext cx="12369882" cy="196047"/>
          </a:xfrm>
          <a:prstGeom prst="rect">
            <a:avLst/>
          </a:prstGeom>
          <a:noFill/>
        </p:spPr>
        <p:txBody>
          <a:bodyPr wrap="square" rtlCol="0" anchor="ctr" bIns="0" lIns="0" rIns="0" tIns="0"/>
          <a:lstStyle/>
          <a:p>
            <a:pPr algn="l">
              <a:lnSpc>
                <a:spcPts val="1545"/>
              </a:lnSpc>
              <a:spcBef>
                <a:spcPts val="423"/>
              </a:spcBef>
              <a:buNone/>
            </a:pPr>
            <a:r>
              <a:rPr lang="en-US" sz="1114" spc="-22" kern="0" dirty="0" smtClean="0">
                <a:solidFill>
                  <a:srgbClr val="ffffff">
                    <a:alpha val="80000"/>
                  </a:srgbClr>
                </a:solidFill>
                <a:latin typeface="Inter" pitchFamily="34" charset="0"/>
                <a:ea typeface="Inter" pitchFamily="34" charset="-122"/>
                <a:cs typeface="Inter" pitchFamily="34" charset="-120"/>
              </a:rPr>
              <a:t>This presentation will provide an overview of a project to develop a modern, efficient electricity distribution and billing system for a district-level mini-grid network with a capacity of 5000W.</a:t>
            </a:r>
            <a:endParaRPr lang="en-US" dirty="0"/>
          </a:p>
        </p:txBody>
      </p:sp>
      <p:sp>
        <p:nvSpPr>
          <p:cNvPr id="4" name="Object 3"/>
          <p:cNvSpPr/>
          <p:nvPr/>
        </p:nvSpPr>
        <p:spPr>
          <a:xfrm>
            <a:off x="0" y="0"/>
            <a:ext cx="12188952" cy="4761309"/>
          </a:xfrm>
          <a:prstGeom prst="rect">
            <a:avLst/>
          </a:prstGeom>
          <a:solidFill>
            <a:srgbClr val="000000">
              <a:alpha val="0000"/>
            </a:srgbClr>
          </a:solidFill>
        </p:spPr>
      </p:sp>
      <p:pic>
        <p:nvPicPr>
          <p:cNvPr id="5" name="Object 4" descr="12809138">    </p:cNvPr>
          <p:cNvPicPr>
            <a:picLocks noChangeAspect="1"/>
          </p:cNvPicPr>
          <p:nvPr/>
        </p:nvPicPr>
        <p:blipFill>
          <a:blip r:embed="rId1"/>
          <a:srcRect l="0" r="0" t="20512" b="20512"/>
          <a:stretch/>
        </p:blipFill>
        <p:spPr>
          <a:xfrm>
            <a:off x="0" y="0"/>
            <a:ext cx="12188952" cy="4761309"/>
          </a:xfrm>
          <a:prstGeom prst="rect">
            <a:avLst/>
          </a:prstGeom>
        </p:spPr>
      </p:pic>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0"/>
            <a:ext cx="6094476" cy="6856286"/>
          </a:xfrm>
          <a:prstGeom prst="rect">
            <a:avLst/>
          </a:prstGeom>
          <a:solidFill>
            <a:srgbClr val="ffffff"/>
          </a:solidFill>
        </p:spPr>
      </p:sp>
      <p:pic>
        <p:nvPicPr>
          <p:cNvPr id="3" name="Object 2" descr="District Mini-Grid Electricity Distribution and Billing System logo">    </p:cNvPr>
          <p:cNvPicPr>
            <a:picLocks noChangeAspect="1"/>
          </p:cNvPicPr>
          <p:nvPr/>
        </p:nvPicPr>
        <p:blipFill>
          <a:blip r:embed="rId1"/>
          <a:srcRect l="-25758" r="-25758" t="-35227" b="-35227"/>
          <a:stretch/>
        </p:blipFill>
        <p:spPr>
          <a:xfrm>
            <a:off x="0" y="0"/>
            <a:ext cx="6094476" cy="6856286"/>
          </a:xfrm>
          <a:prstGeom prst="rect">
            <a:avLst/>
          </a:prstGeom>
        </p:spPr>
      </p:pic>
      <p:sp>
        <p:nvSpPr>
          <p:cNvPr id="4" name="Object 3"/>
          <p:cNvSpPr/>
          <p:nvPr/>
        </p:nvSpPr>
        <p:spPr>
          <a:xfrm>
            <a:off x="6798745" y="1897858"/>
            <a:ext cx="4685938" cy="1668363"/>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District Mini-Grid Electricity Distribution and Billing System</a:t>
            </a:r>
            <a:endParaRPr lang="en-US" dirty="0"/>
          </a:p>
        </p:txBody>
      </p:sp>
      <p:sp>
        <p:nvSpPr>
          <p:cNvPr id="5" name="Object 4"/>
          <p:cNvSpPr/>
          <p:nvPr/>
        </p:nvSpPr>
        <p:spPr>
          <a:xfrm>
            <a:off x="6313496" y="3668827"/>
            <a:ext cx="5656436" cy="1267937"/>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ffffff">
                    <a:alpha val="80000"/>
                  </a:srgbClr>
                </a:solidFill>
                <a:latin typeface="Inter" pitchFamily="34" charset="0"/>
                <a:ea typeface="Inter" pitchFamily="34" charset="-122"/>
                <a:cs typeface="Inter" pitchFamily="34" charset="-120"/>
              </a:rPr>
              <a:t>A professional presentation for a project that aims to improve the efficiency of electricity distribution and billing in a district-level mini-grid system with a capacity of 5000W.</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382309" cy="5904024"/>
          </a:xfrm>
          <a:prstGeom prst="rect">
            <a:avLst/>
          </a:prstGeom>
          <a:solidFill>
            <a:srgbClr val="22aaee"/>
          </a:solidFill>
        </p:spPr>
      </p:sp>
      <p:pic>
        <p:nvPicPr>
          <p:cNvPr id="3" name="Object 2" descr="district mini-grid electricity distribution">    </p:cNvPr>
          <p:cNvPicPr>
            <a:picLocks noChangeAspect="1"/>
          </p:cNvPicPr>
          <p:nvPr/>
        </p:nvPicPr>
        <p:blipFill>
          <a:blip r:embed="rId1"/>
          <a:srcRect l="24701" r="24701" t="0" b="0"/>
          <a:stretch/>
        </p:blipFill>
        <p:spPr>
          <a:xfrm>
            <a:off x="476131" y="476131"/>
            <a:ext cx="4382309" cy="5904024"/>
          </a:xfrm>
          <a:prstGeom prst="rect">
            <a:avLst/>
          </a:prstGeom>
        </p:spPr>
      </p:pic>
      <p:sp>
        <p:nvSpPr>
          <p:cNvPr id="4" name="Object 3"/>
          <p:cNvSpPr/>
          <p:nvPr/>
        </p:nvSpPr>
        <p:spPr>
          <a:xfrm>
            <a:off x="5093173" y="1978800"/>
            <a:ext cx="6861047"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Problem Statement</a:t>
            </a:r>
            <a:endParaRPr lang="en-US" dirty="0"/>
          </a:p>
        </p:txBody>
      </p:sp>
      <p:sp>
        <p:nvSpPr>
          <p:cNvPr id="5" name="Object 4"/>
          <p:cNvSpPr/>
          <p:nvPr/>
        </p:nvSpPr>
        <p:spPr>
          <a:xfrm>
            <a:off x="5093173" y="2637527"/>
            <a:ext cx="6861047" cy="2218889"/>
          </a:xfrm>
          <a:prstGeom prst="rect">
            <a:avLst/>
          </a:prstGeom>
          <a:noFill/>
        </p:spPr>
        <p:txBody>
          <a:bodyPr wrap="square" rtlCol="0" anchor="ctr" bIns="0" lIns="0" rIns="0" tIns="0"/>
          <a:lstStyle/>
          <a:p>
            <a:pPr algn="ctr">
              <a:lnSpc>
                <a:spcPts val="2497"/>
              </a:lnSpc>
              <a:spcBef>
                <a:spcPts val="792"/>
              </a:spcBef>
              <a:buNone/>
            </a:pPr>
            <a:r>
              <a:rPr lang="en-US" sz="1800" spc="-36" kern="0" dirty="0" smtClean="0">
                <a:solidFill>
                  <a:srgbClr val="000000">
                    <a:alpha val="56000"/>
                  </a:srgbClr>
                </a:solidFill>
                <a:latin typeface="Inter" pitchFamily="34" charset="0"/>
                <a:ea typeface="Inter" pitchFamily="34" charset="-122"/>
                <a:cs typeface="Inter" pitchFamily="34" charset="-120"/>
              </a:rPr>
              <a:t>The district mini-grid electricity distribution and billing system project aims to address the challenge of providing reliable and efficient electricity services to the local community. The current system faces issues such as uneven distribution, high technical and commercial losses, and inadequate billing and collection processes, resulting in poor customer satisfaction and financial sustainability.</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333333"/>
                </a:solidFill>
                <a:latin typeface="Inter" pitchFamily="34" charset="0"/>
                <a:ea typeface="Inter" pitchFamily="34" charset="-122"/>
                <a:cs typeface="Inter" pitchFamily="34" charset="-120"/>
              </a:rPr>
              <a:t>Objectives</a:t>
            </a:r>
            <a:endParaRPr lang="en-US" dirty="0"/>
          </a:p>
        </p:txBody>
      </p:sp>
      <p:sp>
        <p:nvSpPr>
          <p:cNvPr id="3" name="Object 2"/>
          <p:cNvSpPr/>
          <p:nvPr/>
        </p:nvSpPr>
        <p:spPr>
          <a:xfrm>
            <a:off x="952262" y="1768945"/>
            <a:ext cx="5446938" cy="4435279"/>
          </a:xfrm>
          <a:prstGeom prst="rect">
            <a:avLst/>
          </a:prstGeom>
          <a:noFill/>
        </p:spPr>
        <p:txBody>
          <a:bodyPr wrap="square" rtlCol="0" anchor="t" bIns="0" lIns="0" rIns="0" tIns="0"/>
          <a:lstStyle/>
          <a:p>
            <a:pPr algn="l" marL="242900" indent="-242900">
              <a:lnSpc>
                <a:spcPts val="2681"/>
              </a:lnSpc>
              <a:buSzPct val="100000"/>
              <a:buChar char="•"/>
            </a:pPr>
            <a:r>
              <a:rPr lang="en-US" b="1" sz="2295" spc="-138" kern="0" dirty="0" smtClean="0">
                <a:solidFill>
                  <a:srgbClr val="333333"/>
                </a:solidFill>
                <a:latin typeface="Inter" pitchFamily="34" charset="0"/>
                <a:ea typeface="Inter" pitchFamily="34" charset="-122"/>
                <a:cs typeface="Inter" pitchFamily="34" charset="-120"/>
              </a:rPr>
              <a:t>Improve Electricity Distribution Efficiency</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Optimize the electricity distribution network to minimize losses and ensure reliable power supply to consumers.</a:t>
            </a:r>
          </a:p>
          <a:p>
            <a:pPr algn="l" marL="242900" indent="-242900">
              <a:lnSpc>
                <a:spcPts val="2681"/>
              </a:lnSpc>
              <a:spcBef>
                <a:spcPts val="2171"/>
              </a:spcBef>
              <a:buSzPct val="100000"/>
              <a:buChar char="•"/>
            </a:pPr>
            <a:r>
              <a:rPr lang="en-US" b="1" sz="2295" spc="-138" kern="0" dirty="0" smtClean="0">
                <a:solidFill>
                  <a:srgbClr val="333333"/>
                </a:solidFill>
                <a:latin typeface="Inter" pitchFamily="34" charset="0"/>
                <a:ea typeface="Inter" pitchFamily="34" charset="-122"/>
                <a:cs typeface="Inter" pitchFamily="34" charset="-120"/>
              </a:rPr>
              <a:t>Enhance Billing Accuracy and Transparency</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Develop a robust billing system that accurately measures and records electricity consumption, ensuring fairness and transparency for consumers.</a:t>
            </a:r>
          </a:p>
          <a:p>
            <a:pPr algn="l" marL="242900" indent="-242900">
              <a:lnSpc>
                <a:spcPts val="2681"/>
              </a:lnSpc>
              <a:spcBef>
                <a:spcPts val="2171"/>
              </a:spcBef>
              <a:buSzPct val="100000"/>
              <a:buChar char="•"/>
            </a:pPr>
            <a:r>
              <a:rPr lang="en-US" b="1" sz="2295" spc="-138" kern="0" dirty="0" smtClean="0">
                <a:solidFill>
                  <a:srgbClr val="333333"/>
                </a:solidFill>
                <a:latin typeface="Inter" pitchFamily="34" charset="0"/>
                <a:ea typeface="Inter" pitchFamily="34" charset="-122"/>
                <a:cs typeface="Inter" pitchFamily="34" charset="-120"/>
              </a:rPr>
              <a:t>Increase Revenue Collection</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Implement effective strategies to improve revenue collection, such as reducing non-technical losses and improving payment compliance.</a:t>
            </a:r>
            <a:endParaRPr lang="en-US" dirty="0"/>
          </a:p>
        </p:txBody>
      </p:sp>
      <p:sp>
        <p:nvSpPr>
          <p:cNvPr id="4" name="Object 3"/>
          <p:cNvSpPr/>
          <p:nvPr/>
        </p:nvSpPr>
        <p:spPr>
          <a:xfrm>
            <a:off x="6284928" y="1768945"/>
            <a:ext cx="5446938" cy="2581463"/>
          </a:xfrm>
          <a:prstGeom prst="rect">
            <a:avLst/>
          </a:prstGeom>
          <a:noFill/>
        </p:spPr>
        <p:txBody>
          <a:bodyPr wrap="square" rtlCol="0" anchor="t" bIns="0" lIns="0" rIns="0" tIns="0"/>
          <a:lstStyle/>
          <a:p>
            <a:pPr algn="l" marL="242900" indent="-242900">
              <a:lnSpc>
                <a:spcPts val="2681"/>
              </a:lnSpc>
              <a:buSzPct val="100000"/>
              <a:buChar char="•"/>
            </a:pPr>
            <a:r>
              <a:rPr lang="en-US" b="1" sz="2295" spc="-138" kern="0" dirty="0" smtClean="0">
                <a:solidFill>
                  <a:srgbClr val="333333"/>
                </a:solidFill>
                <a:latin typeface="Inter" pitchFamily="34" charset="0"/>
                <a:ea typeface="Inter" pitchFamily="34" charset="-122"/>
                <a:cs typeface="Inter" pitchFamily="34" charset="-120"/>
              </a:rPr>
              <a:t>Enhance Consumer Satisfaction</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Provide a seamless and customer-friendly electricity distribution and billing experience, addressing consumer concerns and improving overall satisfaction.</a:t>
            </a:r>
          </a:p>
          <a:p>
            <a:pPr algn="l" marL="242900" indent="-242900">
              <a:lnSpc>
                <a:spcPts val="2681"/>
              </a:lnSpc>
              <a:spcBef>
                <a:spcPts val="2171"/>
              </a:spcBef>
              <a:buSzPct val="100000"/>
              <a:buChar char="•"/>
            </a:pPr>
            <a:r>
              <a:rPr lang="en-US" b="1" sz="2295" spc="-138" kern="0" dirty="0" smtClean="0">
                <a:solidFill>
                  <a:srgbClr val="333333"/>
                </a:solidFill>
                <a:latin typeface="Inter" pitchFamily="34" charset="0"/>
                <a:ea typeface="Inter" pitchFamily="34" charset="-122"/>
                <a:cs typeface="Inter" pitchFamily="34" charset="-120"/>
              </a:rPr>
              <a:t>Utilize Data-Driven Decision Making</a:t>
            </a:r>
          </a:p>
          <a:p>
            <a:pPr algn="l" lvl="1">
              <a:lnSpc>
                <a:spcPts val="2034"/>
              </a:lnSpc>
              <a:spcBef>
                <a:spcPts val="273"/>
              </a:spcBef>
              <a:buNone/>
            </a:pPr>
            <a:r>
              <a:rPr lang="en-US" sz="1466" spc="-29" kern="0" dirty="0" smtClean="0">
                <a:solidFill>
                  <a:srgbClr val="000000">
                    <a:alpha val="56000"/>
                  </a:srgbClr>
                </a:solidFill>
                <a:latin typeface="Inter" pitchFamily="34" charset="0"/>
                <a:ea typeface="Inter" pitchFamily="34" charset="-122"/>
                <a:cs typeface="Inter" pitchFamily="34" charset="-120"/>
              </a:rPr>
              <a:t>Leverage data analytics and key performance indicators to guide operational decisions and optimize the mini-grid system's performance.</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System Overview</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8" y="1814059"/>
            <a:ext cx="2399700" cy="1190327"/>
          </a:xfrm>
          <a:prstGeom prst="rect">
            <a:avLst/>
          </a:prstGeom>
        </p:spPr>
      </p:pic>
      <p:sp>
        <p:nvSpPr>
          <p:cNvPr id="4" name="Object 3"/>
          <p:cNvSpPr/>
          <p:nvPr/>
        </p:nvSpPr>
        <p:spPr>
          <a:xfrm>
            <a:off x="579927" y="2143661"/>
            <a:ext cx="1906428"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Overall System Architecture</a:t>
            </a:r>
            <a:endParaRPr lang="en-US" dirty="0"/>
          </a:p>
        </p:txBody>
      </p:sp>
      <p:sp>
        <p:nvSpPr>
          <p:cNvPr id="5" name="Object 4"/>
          <p:cNvSpPr/>
          <p:nvPr/>
        </p:nvSpPr>
        <p:spPr>
          <a:xfrm>
            <a:off x="761810" y="3138179"/>
            <a:ext cx="1906428" cy="3261973"/>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Provide a high-level diagram or illustration depicting the overall system architecture, including the key components such as the mini-grid power generation, distribution network, consumer meters, and the central billing and management system.</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5378" y="1814059"/>
            <a:ext cx="2399700" cy="1190327"/>
          </a:xfrm>
          <a:prstGeom prst="rect">
            <a:avLst/>
          </a:prstGeom>
        </p:spPr>
      </p:pic>
      <p:sp>
        <p:nvSpPr>
          <p:cNvPr id="7" name="Object 6"/>
          <p:cNvSpPr/>
          <p:nvPr/>
        </p:nvSpPr>
        <p:spPr>
          <a:xfrm>
            <a:off x="3089138" y="2010344"/>
            <a:ext cx="1592182" cy="800614"/>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Mini-Grid Power Generation</a:t>
            </a:r>
            <a:endParaRPr lang="en-US" dirty="0"/>
          </a:p>
        </p:txBody>
      </p:sp>
      <p:sp>
        <p:nvSpPr>
          <p:cNvPr id="8" name="Object 7"/>
          <p:cNvSpPr/>
          <p:nvPr/>
        </p:nvSpPr>
        <p:spPr>
          <a:xfrm>
            <a:off x="2971057" y="3138179"/>
            <a:ext cx="1906428" cy="2258289"/>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Explain the mini-grid power generation system, including the renewable energy sources (e.g., solar, wind), energy storage, and the control and distribution mechanisms.</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4625" y="1814059"/>
            <a:ext cx="2399700" cy="1190327"/>
          </a:xfrm>
          <a:prstGeom prst="rect">
            <a:avLst/>
          </a:prstGeom>
        </p:spPr>
      </p:pic>
      <p:sp>
        <p:nvSpPr>
          <p:cNvPr id="10" name="Object 9"/>
          <p:cNvSpPr/>
          <p:nvPr/>
        </p:nvSpPr>
        <p:spPr>
          <a:xfrm>
            <a:off x="5298385" y="2143661"/>
            <a:ext cx="1592182"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Distribution Network</a:t>
            </a:r>
            <a:endParaRPr lang="en-US" dirty="0"/>
          </a:p>
        </p:txBody>
      </p:sp>
      <p:sp>
        <p:nvSpPr>
          <p:cNvPr id="11" name="Object 10"/>
          <p:cNvSpPr/>
          <p:nvPr/>
        </p:nvSpPr>
        <p:spPr>
          <a:xfrm>
            <a:off x="5180305" y="3138179"/>
            <a:ext cx="1906428" cy="1756447"/>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Describe the distribution network, including the feeder lines, transformers, and the grid management and monitoring system.</a:t>
            </a:r>
            <a:endParaRPr lang="en-US" dirty="0"/>
          </a:p>
        </p:txBody>
      </p:sp>
      <p:pic>
        <p:nvPicPr>
          <p:cNvPr id="12" name="Object 11"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3872" y="1814059"/>
            <a:ext cx="2409223" cy="1190327"/>
          </a:xfrm>
          <a:prstGeom prst="rect">
            <a:avLst/>
          </a:prstGeom>
        </p:spPr>
      </p:pic>
      <p:sp>
        <p:nvSpPr>
          <p:cNvPr id="13" name="Object 12"/>
          <p:cNvSpPr/>
          <p:nvPr/>
        </p:nvSpPr>
        <p:spPr>
          <a:xfrm>
            <a:off x="7507633" y="2143661"/>
            <a:ext cx="1592182" cy="533743"/>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Consumer Metering</a:t>
            </a:r>
            <a:endParaRPr lang="en-US" dirty="0"/>
          </a:p>
        </p:txBody>
      </p:sp>
      <p:sp>
        <p:nvSpPr>
          <p:cNvPr id="14" name="Object 13"/>
          <p:cNvSpPr/>
          <p:nvPr/>
        </p:nvSpPr>
        <p:spPr>
          <a:xfrm>
            <a:off x="7389552" y="3138179"/>
            <a:ext cx="1906428" cy="1756447"/>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Outline the consumer metering system, including the smart meters, data collection, and integration with the central billing system.</a:t>
            </a:r>
            <a:endParaRPr lang="en-US" dirty="0"/>
          </a:p>
        </p:txBody>
      </p:sp>
      <p:pic>
        <p:nvPicPr>
          <p:cNvPr id="15" name="Object 14"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13121" y="1814059"/>
            <a:ext cx="2399700" cy="1190327"/>
          </a:xfrm>
          <a:prstGeom prst="rect">
            <a:avLst/>
          </a:prstGeom>
        </p:spPr>
      </p:pic>
      <p:sp>
        <p:nvSpPr>
          <p:cNvPr id="16" name="Object 15"/>
          <p:cNvSpPr/>
          <p:nvPr/>
        </p:nvSpPr>
        <p:spPr>
          <a:xfrm>
            <a:off x="9716880" y="2010344"/>
            <a:ext cx="1592182" cy="800614"/>
          </a:xfrm>
          <a:prstGeom prst="rect">
            <a:avLst/>
          </a:prstGeom>
          <a:noFill/>
        </p:spPr>
        <p:txBody>
          <a:bodyPr wrap="square" rtlCol="0" anchor="t" bIns="0" lIns="0" rIns="0" tIns="0"/>
          <a:lstStyle/>
          <a:p>
            <a:pPr algn="ctr">
              <a:lnSpc>
                <a:spcPts val="2102"/>
              </a:lnSpc>
              <a:buNone/>
            </a:pPr>
            <a:r>
              <a:rPr lang="en-US" b="1" sz="1800" spc="-108" kern="0" dirty="0" smtClean="0">
                <a:solidFill>
                  <a:srgbClr val="333333"/>
                </a:solidFill>
                <a:latin typeface="Inter" pitchFamily="34" charset="0"/>
                <a:ea typeface="Inter" pitchFamily="34" charset="-122"/>
                <a:cs typeface="Inter" pitchFamily="34" charset="-120"/>
              </a:rPr>
              <a:t>Billing and Management System</a:t>
            </a:r>
            <a:endParaRPr lang="en-US" dirty="0"/>
          </a:p>
        </p:txBody>
      </p:sp>
      <p:sp>
        <p:nvSpPr>
          <p:cNvPr id="17" name="Object 16"/>
          <p:cNvSpPr/>
          <p:nvPr/>
        </p:nvSpPr>
        <p:spPr>
          <a:xfrm>
            <a:off x="9598800" y="3138179"/>
            <a:ext cx="1906428" cy="2258289"/>
          </a:xfrm>
          <a:prstGeom prst="rect">
            <a:avLst/>
          </a:prstGeom>
          <a:noFill/>
        </p:spPr>
        <p:txBody>
          <a:bodyPr wrap="square" rtlCol="0" anchor="t" bIns="0" lIns="0" rIns="0" tIns="0"/>
          <a:lstStyle/>
          <a:p>
            <a:pPr algn="l">
              <a:lnSpc>
                <a:spcPts val="1976"/>
              </a:lnSpc>
              <a:buNone/>
            </a:pPr>
            <a:r>
              <a:rPr lang="en-US" sz="1425" spc="-29" kern="0" dirty="0" smtClean="0">
                <a:solidFill>
                  <a:srgbClr val="ffffff">
                    <a:alpha val="80000"/>
                  </a:srgbClr>
                </a:solidFill>
                <a:latin typeface="Inter" pitchFamily="34" charset="0"/>
                <a:ea typeface="Inter" pitchFamily="34" charset="-122"/>
                <a:cs typeface="Inter" pitchFamily="34" charset="-120"/>
              </a:rPr>
              <a:t>Explain the central billing and management system, including the data processing, consumer information management, billing calculations, and reporting capabilities.</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222222"/>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Key Metrics</a:t>
            </a:r>
            <a:endParaRPr lang="en-US" dirty="0"/>
          </a:p>
        </p:txBody>
      </p:sp>
      <p:sp>
        <p:nvSpPr>
          <p:cNvPr id="3" name="Object 2"/>
          <p:cNvSpPr/>
          <p:nvPr/>
        </p:nvSpPr>
        <p:spPr>
          <a:xfrm>
            <a:off x="476131" y="1590277"/>
            <a:ext cx="11236690" cy="4770832"/>
          </a:xfrm>
          <a:prstGeom prst="rect">
            <a:avLst/>
          </a:prstGeom>
          <a:solidFill>
            <a:srgbClr val="000000">
              <a:alpha val="0000"/>
            </a:srgbClr>
          </a:solidFill>
        </p:spPr>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28" y="2067361"/>
            <a:ext cx="11246213" cy="3828093"/>
          </a:xfrm>
          <a:prstGeom prst="rect">
            <a:avLst/>
          </a:prstGeom>
        </p:spPr>
      </p:pic>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8" y="2067361"/>
            <a:ext cx="11236690" cy="3818570"/>
          </a:xfrm>
          <a:prstGeom prst="rect">
            <a:avLst/>
          </a:prstGeom>
        </p:spPr>
      </p:pic>
      <p:sp>
        <p:nvSpPr>
          <p:cNvPr id="6" name="Object 5"/>
          <p:cNvSpPr/>
          <p:nvPr/>
        </p:nvSpPr>
        <p:spPr>
          <a:xfrm>
            <a:off x="476131" y="2067361"/>
            <a:ext cx="3745563" cy="763333"/>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Station</a:t>
            </a:r>
            <a:endParaRPr lang="en-US" dirty="0"/>
          </a:p>
        </p:txBody>
      </p:sp>
      <p:sp>
        <p:nvSpPr>
          <p:cNvPr id="7" name="Object 6"/>
          <p:cNvSpPr/>
          <p:nvPr/>
        </p:nvSpPr>
        <p:spPr>
          <a:xfrm>
            <a:off x="4221694" y="2067361"/>
            <a:ext cx="3745563" cy="763333"/>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Consumers</a:t>
            </a:r>
            <a:endParaRPr lang="en-US" dirty="0"/>
          </a:p>
        </p:txBody>
      </p:sp>
      <p:sp>
        <p:nvSpPr>
          <p:cNvPr id="8" name="Object 7"/>
          <p:cNvSpPr/>
          <p:nvPr/>
        </p:nvSpPr>
        <p:spPr>
          <a:xfrm>
            <a:off x="7967258" y="2067361"/>
            <a:ext cx="3745563" cy="763333"/>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Annual kWh</a:t>
            </a:r>
            <a:endParaRPr lang="en-US" dirty="0"/>
          </a:p>
        </p:txBody>
      </p:sp>
      <p:sp>
        <p:nvSpPr>
          <p:cNvPr id="9" name="Object 8"/>
          <p:cNvSpPr/>
          <p:nvPr/>
        </p:nvSpPr>
        <p:spPr>
          <a:xfrm>
            <a:off x="476131" y="2830694"/>
            <a:ext cx="3745563" cy="1017777"/>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Urban</a:t>
            </a:r>
            <a:endParaRPr lang="en-US" dirty="0"/>
          </a:p>
        </p:txBody>
      </p:sp>
      <p:sp>
        <p:nvSpPr>
          <p:cNvPr id="10" name="Object 9"/>
          <p:cNvSpPr/>
          <p:nvPr/>
        </p:nvSpPr>
        <p:spPr>
          <a:xfrm>
            <a:off x="4221694" y="2830694"/>
            <a:ext cx="3745563" cy="1017777"/>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23,520</a:t>
            </a:r>
            <a:endParaRPr lang="en-US" dirty="0"/>
          </a:p>
        </p:txBody>
      </p:sp>
      <p:sp>
        <p:nvSpPr>
          <p:cNvPr id="11" name="Object 10"/>
          <p:cNvSpPr/>
          <p:nvPr/>
        </p:nvSpPr>
        <p:spPr>
          <a:xfrm>
            <a:off x="7967258" y="2830694"/>
            <a:ext cx="3745563" cy="1017777"/>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186,666,712</a:t>
            </a:r>
            <a:endParaRPr lang="en-US" dirty="0"/>
          </a:p>
        </p:txBody>
      </p:sp>
      <p:sp>
        <p:nvSpPr>
          <p:cNvPr id="12" name="Object 11"/>
          <p:cNvSpPr/>
          <p:nvPr/>
        </p:nvSpPr>
        <p:spPr>
          <a:xfrm>
            <a:off x="476131" y="3848471"/>
            <a:ext cx="3745563" cy="1017777"/>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Semi urban</a:t>
            </a:r>
            <a:endParaRPr lang="en-US" dirty="0"/>
          </a:p>
        </p:txBody>
      </p:sp>
      <p:sp>
        <p:nvSpPr>
          <p:cNvPr id="13" name="Object 12"/>
          <p:cNvSpPr/>
          <p:nvPr/>
        </p:nvSpPr>
        <p:spPr>
          <a:xfrm>
            <a:off x="4221694" y="3848471"/>
            <a:ext cx="3745563" cy="1017777"/>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14,476</a:t>
            </a:r>
            <a:endParaRPr lang="en-US" dirty="0"/>
          </a:p>
        </p:txBody>
      </p:sp>
      <p:sp>
        <p:nvSpPr>
          <p:cNvPr id="14" name="Object 13"/>
          <p:cNvSpPr/>
          <p:nvPr/>
        </p:nvSpPr>
        <p:spPr>
          <a:xfrm>
            <a:off x="7967258" y="3848471"/>
            <a:ext cx="3745563" cy="1017777"/>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85,136,002</a:t>
            </a:r>
            <a:endParaRPr lang="en-US" dirty="0"/>
          </a:p>
        </p:txBody>
      </p:sp>
      <p:sp>
        <p:nvSpPr>
          <p:cNvPr id="15" name="Object 14"/>
          <p:cNvSpPr/>
          <p:nvPr/>
        </p:nvSpPr>
        <p:spPr>
          <a:xfrm>
            <a:off x="476131" y="4866249"/>
            <a:ext cx="3745563" cy="1017777"/>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Industrial</a:t>
            </a:r>
            <a:endParaRPr lang="en-US" dirty="0"/>
          </a:p>
        </p:txBody>
      </p:sp>
      <p:sp>
        <p:nvSpPr>
          <p:cNvPr id="16" name="Object 15"/>
          <p:cNvSpPr/>
          <p:nvPr/>
        </p:nvSpPr>
        <p:spPr>
          <a:xfrm>
            <a:off x="4221694" y="4866249"/>
            <a:ext cx="3745563" cy="1017777"/>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8,266</a:t>
            </a:r>
            <a:endParaRPr lang="en-US" dirty="0"/>
          </a:p>
        </p:txBody>
      </p:sp>
      <p:sp>
        <p:nvSpPr>
          <p:cNvPr id="17" name="Object 16"/>
          <p:cNvSpPr/>
          <p:nvPr/>
        </p:nvSpPr>
        <p:spPr>
          <a:xfrm>
            <a:off x="7967258" y="4866249"/>
            <a:ext cx="3745563" cy="1017777"/>
          </a:xfrm>
          <a:prstGeom prst="rect">
            <a:avLst/>
          </a:prstGeom>
          <a:noFill/>
        </p:spPr>
        <p:txBody>
          <a:bodyPr wrap="square" rtlCol="0" anchor="ctr">
            <a:normAutofit fontScale="85000" lnSpcReduction="20000"/>
          </a:bodyPr>
          <a:lstStyle/>
          <a:p>
            <a:pPr algn="ctr">
              <a:buNone/>
            </a:pPr>
            <a:r>
              <a:rPr lang="en-US" sz="2000" dirty="0" smtClean="0">
                <a:solidFill>
                  <a:srgbClr val="333333"/>
                </a:solidFill>
                <a:latin typeface="Inter Medium" pitchFamily="34" charset="0"/>
                <a:ea typeface="Inter Medium" pitchFamily="34" charset="-122"/>
                <a:cs typeface="Inter Medium" pitchFamily="34" charset="-120"/>
              </a:rPr>
              <a:t>203,269,920</a:t>
            </a:r>
            <a:endParaRPr lang="en-US" dirty="0"/>
          </a:p>
        </p:txBody>
      </p:sp>
      <p:sp>
        <p:nvSpPr>
          <p:cNvPr id="18" name="Object 17"/>
          <p:cNvSpPr/>
          <p:nvPr/>
        </p:nvSpPr>
        <p:spPr>
          <a:xfrm>
            <a:off x="-476131" y="6503830"/>
            <a:ext cx="12188952" cy="211283"/>
          </a:xfrm>
          <a:prstGeom prst="rect">
            <a:avLst/>
          </a:prstGeom>
          <a:noFill/>
        </p:spPr>
        <p:txBody>
          <a:bodyPr wrap="square" rtlCol="0" anchor="t" bIns="0" lIns="0" rIns="0" tIns="0"/>
          <a:lstStyle/>
          <a:p>
            <a:pPr algn="r">
              <a:lnSpc>
                <a:spcPts val="1664"/>
              </a:lnSpc>
              <a:buNone/>
            </a:pPr>
            <a:r>
              <a:rPr lang="en-US" sz="1200" spc="-24" kern="0" dirty="0" smtClean="0">
                <a:solidFill>
                  <a:srgbClr val="ffffff">
                    <a:alpha val="80000"/>
                  </a:srgbClr>
                </a:solidFill>
                <a:latin typeface="Inter" pitchFamily="34" charset="0"/>
                <a:ea typeface="Inter" pitchFamily="34" charset="-122"/>
                <a:cs typeface="Inter" pitchFamily="34" charset="-120"/>
              </a:rPr>
              <a:t>*Electricity Distribution Company Annual Report 2022</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Area-wise Performance</a:t>
            </a:r>
            <a:endParaRPr lang="en-US" dirty="0"/>
          </a:p>
        </p:txBody>
      </p:sp>
      <p:sp>
        <p:nvSpPr>
          <p:cNvPr id="3" name="Object 2"/>
          <p:cNvSpPr/>
          <p:nvPr/>
        </p:nvSpPr>
        <p:spPr>
          <a:xfrm>
            <a:off x="0" y="1034752"/>
            <a:ext cx="12188952" cy="660394"/>
          </a:xfrm>
          <a:prstGeom prst="rect">
            <a:avLst/>
          </a:prstGeom>
          <a:noFill/>
        </p:spPr>
        <p:txBody>
          <a:bodyPr wrap="square" rtlCol="0" anchor="t" bIns="0" lIns="0" rIns="0" tIns="0"/>
          <a:lstStyle/>
          <a:p>
            <a:pPr algn="ctr">
              <a:lnSpc>
                <a:spcPts val="2600"/>
              </a:lnSpc>
              <a:spcBef>
                <a:spcPts val="769"/>
              </a:spcBef>
              <a:buNone/>
            </a:pPr>
            <a:r>
              <a:rPr lang="en-US" sz="1875" spc="-37" kern="0" dirty="0" smtClean="0">
                <a:solidFill>
                  <a:srgbClr val="ffffff">
                    <a:alpha val="80000"/>
                  </a:srgbClr>
                </a:solidFill>
                <a:latin typeface="Inter" pitchFamily="34" charset="0"/>
                <a:ea typeface="Inter" pitchFamily="34" charset="-122"/>
                <a:cs typeface="Inter" pitchFamily="34" charset="-120"/>
              </a:rPr>
              <a:t>Electricity distribution and billing performance in urban, semi-urban, and industrial estate areas (in percentage)</a:t>
            </a:r>
            <a:endParaRPr lang="en-US" dirty="0"/>
          </a:p>
        </p:txBody>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5102" y="2819171"/>
            <a:ext cx="2380655" cy="2390177"/>
          </a:xfrm>
          <a:prstGeom prst="rect">
            <a:avLst/>
          </a:prstGeom>
        </p:spPr>
      </p:pic>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1578" y="2819171"/>
            <a:ext cx="1609323" cy="2390177"/>
          </a:xfrm>
          <a:prstGeom prst="rect">
            <a:avLst/>
          </a:prstGeom>
        </p:spPr>
      </p:pic>
      <p:sp>
        <p:nvSpPr>
          <p:cNvPr id="6" name="Object 5"/>
          <p:cNvSpPr/>
          <p:nvPr/>
        </p:nvSpPr>
        <p:spPr>
          <a:xfrm>
            <a:off x="1332214" y="3736199"/>
            <a:ext cx="1906428"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55%</a:t>
            </a:r>
            <a:endParaRPr lang="en-US" dirty="0"/>
          </a:p>
        </p:txBody>
      </p:sp>
      <p:sp>
        <p:nvSpPr>
          <p:cNvPr id="7" name="Object 6"/>
          <p:cNvSpPr/>
          <p:nvPr/>
        </p:nvSpPr>
        <p:spPr>
          <a:xfrm>
            <a:off x="976068" y="5343737"/>
            <a:ext cx="2618720"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Urban</a:t>
            </a:r>
            <a:endParaRPr lang="en-US" dirty="0"/>
          </a:p>
        </p:txBody>
      </p:sp>
      <p:pic>
        <p:nvPicPr>
          <p:cNvPr id="8" name="Object 7"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4151" y="2819171"/>
            <a:ext cx="2380655" cy="2390177"/>
          </a:xfrm>
          <a:prstGeom prst="rect">
            <a:avLst/>
          </a:prstGeom>
        </p:spPr>
      </p:pic>
      <p:pic>
        <p:nvPicPr>
          <p:cNvPr id="9" name="Object 8"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7820" y="2819171"/>
            <a:ext cx="1266508" cy="1266508"/>
          </a:xfrm>
          <a:prstGeom prst="rect">
            <a:avLst/>
          </a:prstGeom>
        </p:spPr>
      </p:pic>
      <p:sp>
        <p:nvSpPr>
          <p:cNvPr id="10" name="Object 9"/>
          <p:cNvSpPr/>
          <p:nvPr/>
        </p:nvSpPr>
        <p:spPr>
          <a:xfrm>
            <a:off x="5141262" y="3736199"/>
            <a:ext cx="1906428"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25%</a:t>
            </a:r>
            <a:endParaRPr lang="en-US" dirty="0"/>
          </a:p>
        </p:txBody>
      </p:sp>
      <p:sp>
        <p:nvSpPr>
          <p:cNvPr id="11" name="Object 10"/>
          <p:cNvSpPr/>
          <p:nvPr/>
        </p:nvSpPr>
        <p:spPr>
          <a:xfrm>
            <a:off x="4785116" y="5343737"/>
            <a:ext cx="2618720"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Semi-Urban</a:t>
            </a:r>
            <a:endParaRPr lang="en-US" dirty="0"/>
          </a:p>
        </p:txBody>
      </p:sp>
      <p:pic>
        <p:nvPicPr>
          <p:cNvPr id="12" name="Object 11"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3195" y="2819171"/>
            <a:ext cx="2380655" cy="2390177"/>
          </a:xfrm>
          <a:prstGeom prst="rect">
            <a:avLst/>
          </a:prstGeom>
        </p:spPr>
      </p:pic>
      <p:pic>
        <p:nvPicPr>
          <p:cNvPr id="13" name="Object 12"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6870" y="2819171"/>
            <a:ext cx="1209373" cy="914171"/>
          </a:xfrm>
          <a:prstGeom prst="rect">
            <a:avLst/>
          </a:prstGeom>
        </p:spPr>
      </p:pic>
      <p:sp>
        <p:nvSpPr>
          <p:cNvPr id="14" name="Object 13"/>
          <p:cNvSpPr/>
          <p:nvPr/>
        </p:nvSpPr>
        <p:spPr>
          <a:xfrm>
            <a:off x="8950309" y="3736199"/>
            <a:ext cx="1906428" cy="556121"/>
          </a:xfrm>
          <a:prstGeom prst="rect">
            <a:avLst/>
          </a:prstGeom>
          <a:noFill/>
        </p:spPr>
        <p:txBody>
          <a:bodyPr wrap="square" rtlCol="0" anchor="ctr"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20%</a:t>
            </a:r>
            <a:endParaRPr lang="en-US" dirty="0"/>
          </a:p>
        </p:txBody>
      </p:sp>
      <p:sp>
        <p:nvSpPr>
          <p:cNvPr id="15" name="Object 14"/>
          <p:cNvSpPr/>
          <p:nvPr/>
        </p:nvSpPr>
        <p:spPr>
          <a:xfrm>
            <a:off x="8594163" y="5343737"/>
            <a:ext cx="2618720" cy="266871"/>
          </a:xfrm>
          <a:prstGeom prst="rect">
            <a:avLst/>
          </a:prstGeom>
          <a:noFill/>
        </p:spPr>
        <p:txBody>
          <a:bodyPr wrap="square" rtlCol="0" anchor="t" bIns="0" lIns="0" rIns="0" tIns="0"/>
          <a:lstStyle/>
          <a:p>
            <a:pPr algn="ctr">
              <a:lnSpc>
                <a:spcPts val="2102"/>
              </a:lnSpc>
              <a:buNone/>
            </a:pPr>
            <a:r>
              <a:rPr lang="en-US" b="1" sz="1800" spc="-108" kern="0" dirty="0" smtClean="0">
                <a:solidFill>
                  <a:srgbClr val="ffffff"/>
                </a:solidFill>
                <a:latin typeface="Inter" pitchFamily="34" charset="0"/>
                <a:ea typeface="Inter" pitchFamily="34" charset="-122"/>
                <a:cs typeface="Inter" pitchFamily="34" charset="-120"/>
              </a:rPr>
              <a:t>Industrial Estate</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556121"/>
          </a:xfrm>
          <a:prstGeom prst="rect">
            <a:avLst/>
          </a:prstGeom>
          <a:noFill/>
        </p:spPr>
        <p:txBody>
          <a:bodyPr wrap="square" rtlCol="0" anchor="t" bIns="0" lIns="0" rIns="0" tIns="0"/>
          <a:lstStyle/>
          <a:p>
            <a:pPr algn="ctr">
              <a:lnSpc>
                <a:spcPts val="4380"/>
              </a:lnSpc>
              <a:buNone/>
            </a:pPr>
            <a:r>
              <a:rPr lang="en-US" b="1" sz="3750" spc="-225" kern="0" dirty="0" smtClean="0">
                <a:solidFill>
                  <a:srgbClr val="ffffff"/>
                </a:solidFill>
                <a:latin typeface="Inter" pitchFamily="34" charset="0"/>
                <a:ea typeface="Inter" pitchFamily="34" charset="-122"/>
                <a:cs typeface="Inter" pitchFamily="34" charset="-120"/>
              </a:rPr>
              <a:t>Consumer Segmentation</a:t>
            </a:r>
            <a:endParaRPr lang="en-US" dirty="0"/>
          </a:p>
        </p:txBody>
      </p:sp>
      <p:sp>
        <p:nvSpPr>
          <p:cNvPr id="3" name="Object 2"/>
          <p:cNvSpPr/>
          <p:nvPr/>
        </p:nvSpPr>
        <p:spPr>
          <a:xfrm>
            <a:off x="476131" y="1590277"/>
            <a:ext cx="5523119" cy="2299712"/>
          </a:xfrm>
          <a:prstGeom prst="rect">
            <a:avLst/>
          </a:prstGeom>
          <a:solidFill>
            <a:srgbClr val="ffd9ad"/>
          </a:solidFill>
        </p:spPr>
      </p:sp>
      <p:sp>
        <p:nvSpPr>
          <p:cNvPr id="4" name="Object 3"/>
          <p:cNvSpPr/>
          <p:nvPr/>
        </p:nvSpPr>
        <p:spPr>
          <a:xfrm>
            <a:off x="761810" y="1810012"/>
            <a:ext cx="5551687" cy="378048"/>
          </a:xfrm>
          <a:prstGeom prst="rect">
            <a:avLst/>
          </a:prstGeom>
          <a:noFill/>
        </p:spPr>
        <p:txBody>
          <a:bodyPr wrap="square" rtlCol="0" anchor="t" bIns="0" lIns="0" rIns="0" tIns="0"/>
          <a:lstStyle/>
          <a:p>
            <a:pPr algn="l">
              <a:lnSpc>
                <a:spcPts val="2978"/>
              </a:lnSpc>
              <a:buNone/>
            </a:pPr>
            <a:r>
              <a:rPr lang="en-US" b="1" sz="2550" spc="-153" kern="0" dirty="0" smtClean="0">
                <a:solidFill>
                  <a:srgbClr val="333333"/>
                </a:solidFill>
                <a:latin typeface="Inter" pitchFamily="34" charset="0"/>
                <a:ea typeface="Inter" pitchFamily="34" charset="-122"/>
                <a:cs typeface="Inter" pitchFamily="34" charset="-120"/>
              </a:rPr>
              <a:t>Residential</a:t>
            </a:r>
            <a:endParaRPr lang="en-US" dirty="0"/>
          </a:p>
        </p:txBody>
      </p:sp>
      <p:sp>
        <p:nvSpPr>
          <p:cNvPr id="5" name="Object 4"/>
          <p:cNvSpPr/>
          <p:nvPr/>
        </p:nvSpPr>
        <p:spPr>
          <a:xfrm>
            <a:off x="761810" y="2323281"/>
            <a:ext cx="5551687" cy="990590"/>
          </a:xfrm>
          <a:prstGeom prst="rect">
            <a:avLst/>
          </a:prstGeom>
          <a:noFill/>
        </p:spPr>
        <p:txBody>
          <a:bodyPr wrap="square" rtlCol="0" anchor="t" bIns="0" lIns="0" rIns="0" tIns="0"/>
          <a:lstStyle/>
          <a:p>
            <a:pPr algn="l">
              <a:lnSpc>
                <a:spcPts val="2600"/>
              </a:lnSpc>
              <a:spcBef>
                <a:spcPts val="1044"/>
              </a:spcBef>
              <a:buNone/>
            </a:pPr>
            <a:r>
              <a:rPr lang="en-US" sz="1875" spc="-37" kern="0" dirty="0" smtClean="0">
                <a:solidFill>
                  <a:srgbClr val="000000">
                    <a:alpha val="56000"/>
                  </a:srgbClr>
                </a:solidFill>
                <a:latin typeface="Inter" pitchFamily="34" charset="0"/>
                <a:ea typeface="Inter" pitchFamily="34" charset="-122"/>
                <a:cs typeface="Inter" pitchFamily="34" charset="-120"/>
              </a:rPr>
              <a:t>Breakdown of electricity consumption and billing for residential consumers, including households, apartments, and other residential dwellings.</a:t>
            </a:r>
            <a:endParaRPr lang="en-US" dirty="0"/>
          </a:p>
        </p:txBody>
      </p:sp>
      <p:sp>
        <p:nvSpPr>
          <p:cNvPr id="6" name="Object 5"/>
          <p:cNvSpPr/>
          <p:nvPr/>
        </p:nvSpPr>
        <p:spPr>
          <a:xfrm>
            <a:off x="6189702" y="1590277"/>
            <a:ext cx="5523119" cy="2299712"/>
          </a:xfrm>
          <a:prstGeom prst="rect">
            <a:avLst/>
          </a:prstGeom>
          <a:solidFill>
            <a:srgbClr val="fec088"/>
          </a:solidFill>
        </p:spPr>
      </p:sp>
      <p:sp>
        <p:nvSpPr>
          <p:cNvPr id="7" name="Object 6"/>
          <p:cNvSpPr/>
          <p:nvPr/>
        </p:nvSpPr>
        <p:spPr>
          <a:xfrm>
            <a:off x="6475381" y="1810012"/>
            <a:ext cx="5551687" cy="378048"/>
          </a:xfrm>
          <a:prstGeom prst="rect">
            <a:avLst/>
          </a:prstGeom>
          <a:noFill/>
        </p:spPr>
        <p:txBody>
          <a:bodyPr wrap="square" rtlCol="0" anchor="t" bIns="0" lIns="0" rIns="0" tIns="0"/>
          <a:lstStyle/>
          <a:p>
            <a:pPr algn="l">
              <a:lnSpc>
                <a:spcPts val="2978"/>
              </a:lnSpc>
              <a:buNone/>
            </a:pPr>
            <a:r>
              <a:rPr lang="en-US" b="1" sz="2550" spc="-153" kern="0" dirty="0" smtClean="0">
                <a:solidFill>
                  <a:srgbClr val="333333"/>
                </a:solidFill>
                <a:latin typeface="Inter" pitchFamily="34" charset="0"/>
                <a:ea typeface="Inter" pitchFamily="34" charset="-122"/>
                <a:cs typeface="Inter" pitchFamily="34" charset="-120"/>
              </a:rPr>
              <a:t>Commercial</a:t>
            </a:r>
            <a:endParaRPr lang="en-US" dirty="0"/>
          </a:p>
        </p:txBody>
      </p:sp>
      <p:sp>
        <p:nvSpPr>
          <p:cNvPr id="8" name="Object 7"/>
          <p:cNvSpPr/>
          <p:nvPr/>
        </p:nvSpPr>
        <p:spPr>
          <a:xfrm>
            <a:off x="6475381" y="2323281"/>
            <a:ext cx="5551687" cy="990590"/>
          </a:xfrm>
          <a:prstGeom prst="rect">
            <a:avLst/>
          </a:prstGeom>
          <a:noFill/>
        </p:spPr>
        <p:txBody>
          <a:bodyPr wrap="square" rtlCol="0" anchor="t" bIns="0" lIns="0" rIns="0" tIns="0"/>
          <a:lstStyle/>
          <a:p>
            <a:pPr algn="l">
              <a:lnSpc>
                <a:spcPts val="2600"/>
              </a:lnSpc>
              <a:spcBef>
                <a:spcPts val="1044"/>
              </a:spcBef>
              <a:buNone/>
            </a:pPr>
            <a:r>
              <a:rPr lang="en-US" sz="1875" spc="-37" kern="0" dirty="0" smtClean="0">
                <a:solidFill>
                  <a:srgbClr val="000000">
                    <a:alpha val="56000"/>
                  </a:srgbClr>
                </a:solidFill>
                <a:latin typeface="Inter" pitchFamily="34" charset="0"/>
                <a:ea typeface="Inter" pitchFamily="34" charset="-122"/>
                <a:cs typeface="Inter" pitchFamily="34" charset="-120"/>
              </a:rPr>
              <a:t>Analysis of electricity usage and billing for commercial establishments, such as shops, offices, and small businesses.</a:t>
            </a:r>
            <a:endParaRPr lang="en-US" dirty="0"/>
          </a:p>
        </p:txBody>
      </p:sp>
      <p:sp>
        <p:nvSpPr>
          <p:cNvPr id="9" name="Object 8"/>
          <p:cNvSpPr/>
          <p:nvPr/>
        </p:nvSpPr>
        <p:spPr>
          <a:xfrm>
            <a:off x="476131" y="4080442"/>
            <a:ext cx="5523119" cy="2299712"/>
          </a:xfrm>
          <a:prstGeom prst="rect">
            <a:avLst/>
          </a:prstGeom>
          <a:solidFill>
            <a:srgbClr val="fd864d"/>
          </a:solidFill>
        </p:spPr>
      </p:sp>
      <p:sp>
        <p:nvSpPr>
          <p:cNvPr id="10" name="Object 9"/>
          <p:cNvSpPr/>
          <p:nvPr/>
        </p:nvSpPr>
        <p:spPr>
          <a:xfrm>
            <a:off x="761810" y="4300177"/>
            <a:ext cx="5551687" cy="378048"/>
          </a:xfrm>
          <a:prstGeom prst="rect">
            <a:avLst/>
          </a:prstGeom>
          <a:noFill/>
        </p:spPr>
        <p:txBody>
          <a:bodyPr wrap="square" rtlCol="0" anchor="t" bIns="0" lIns="0" rIns="0" tIns="0"/>
          <a:lstStyle/>
          <a:p>
            <a:pPr algn="l">
              <a:lnSpc>
                <a:spcPts val="2978"/>
              </a:lnSpc>
              <a:buNone/>
            </a:pPr>
            <a:r>
              <a:rPr lang="en-US" b="1" sz="2550" spc="-153" kern="0" dirty="0" smtClean="0">
                <a:solidFill>
                  <a:srgbClr val="333333"/>
                </a:solidFill>
                <a:latin typeface="Inter" pitchFamily="34" charset="0"/>
                <a:ea typeface="Inter" pitchFamily="34" charset="-122"/>
                <a:cs typeface="Inter" pitchFamily="34" charset="-120"/>
              </a:rPr>
              <a:t>Industrial</a:t>
            </a:r>
            <a:endParaRPr lang="en-US" dirty="0"/>
          </a:p>
        </p:txBody>
      </p:sp>
      <p:sp>
        <p:nvSpPr>
          <p:cNvPr id="11" name="Object 10"/>
          <p:cNvSpPr/>
          <p:nvPr/>
        </p:nvSpPr>
        <p:spPr>
          <a:xfrm>
            <a:off x="761810" y="4813446"/>
            <a:ext cx="5551687" cy="1320787"/>
          </a:xfrm>
          <a:prstGeom prst="rect">
            <a:avLst/>
          </a:prstGeom>
          <a:noFill/>
        </p:spPr>
        <p:txBody>
          <a:bodyPr wrap="square" rtlCol="0" anchor="t" bIns="0" lIns="0" rIns="0" tIns="0"/>
          <a:lstStyle/>
          <a:p>
            <a:pPr algn="l">
              <a:lnSpc>
                <a:spcPts val="2600"/>
              </a:lnSpc>
              <a:spcBef>
                <a:spcPts val="1044"/>
              </a:spcBef>
              <a:buNone/>
            </a:pPr>
            <a:r>
              <a:rPr lang="en-US" sz="1875" spc="-37" kern="0" dirty="0" smtClean="0">
                <a:solidFill>
                  <a:srgbClr val="000000">
                    <a:alpha val="56000"/>
                  </a:srgbClr>
                </a:solidFill>
                <a:latin typeface="Inter" pitchFamily="34" charset="0"/>
                <a:ea typeface="Inter" pitchFamily="34" charset="-122"/>
                <a:cs typeface="Inter" pitchFamily="34" charset="-120"/>
              </a:rPr>
              <a:t>Evaluation of electricity distribution and consumption patterns for industrial consumers, including manufacturing facilities, warehouses, and factories.</a:t>
            </a:r>
            <a:endParaRPr lang="en-US" dirty="0"/>
          </a:p>
        </p:txBody>
      </p:sp>
      <p:sp>
        <p:nvSpPr>
          <p:cNvPr id="12" name="Object 11"/>
          <p:cNvSpPr/>
          <p:nvPr/>
        </p:nvSpPr>
        <p:spPr>
          <a:xfrm>
            <a:off x="6189702" y="4080442"/>
            <a:ext cx="5523119" cy="2299712"/>
          </a:xfrm>
          <a:prstGeom prst="rect">
            <a:avLst/>
          </a:prstGeom>
          <a:solidFill>
            <a:srgbClr val="ff8000"/>
          </a:solidFill>
        </p:spPr>
      </p:sp>
      <p:sp>
        <p:nvSpPr>
          <p:cNvPr id="13" name="Object 12"/>
          <p:cNvSpPr/>
          <p:nvPr/>
        </p:nvSpPr>
        <p:spPr>
          <a:xfrm>
            <a:off x="6475381" y="4300177"/>
            <a:ext cx="5551687" cy="378048"/>
          </a:xfrm>
          <a:prstGeom prst="rect">
            <a:avLst/>
          </a:prstGeom>
          <a:noFill/>
        </p:spPr>
        <p:txBody>
          <a:bodyPr wrap="square" rtlCol="0" anchor="t" bIns="0" lIns="0" rIns="0" tIns="0"/>
          <a:lstStyle/>
          <a:p>
            <a:pPr algn="l">
              <a:lnSpc>
                <a:spcPts val="2978"/>
              </a:lnSpc>
              <a:buNone/>
            </a:pPr>
            <a:r>
              <a:rPr lang="en-US" b="1" sz="2550" spc="-153" kern="0" dirty="0" smtClean="0">
                <a:solidFill>
                  <a:srgbClr val="333333"/>
                </a:solidFill>
                <a:latin typeface="Inter" pitchFamily="34" charset="0"/>
                <a:ea typeface="Inter" pitchFamily="34" charset="-122"/>
                <a:cs typeface="Inter" pitchFamily="34" charset="-120"/>
              </a:rPr>
              <a:t>Agricultural</a:t>
            </a:r>
            <a:endParaRPr lang="en-US" dirty="0"/>
          </a:p>
        </p:txBody>
      </p:sp>
      <p:sp>
        <p:nvSpPr>
          <p:cNvPr id="14" name="Object 13"/>
          <p:cNvSpPr/>
          <p:nvPr/>
        </p:nvSpPr>
        <p:spPr>
          <a:xfrm>
            <a:off x="6475381" y="4813446"/>
            <a:ext cx="5551687" cy="990590"/>
          </a:xfrm>
          <a:prstGeom prst="rect">
            <a:avLst/>
          </a:prstGeom>
          <a:noFill/>
        </p:spPr>
        <p:txBody>
          <a:bodyPr wrap="square" rtlCol="0" anchor="t" bIns="0" lIns="0" rIns="0" tIns="0"/>
          <a:lstStyle/>
          <a:p>
            <a:pPr algn="l">
              <a:lnSpc>
                <a:spcPts val="2600"/>
              </a:lnSpc>
              <a:spcBef>
                <a:spcPts val="1044"/>
              </a:spcBef>
              <a:buNone/>
            </a:pPr>
            <a:r>
              <a:rPr lang="en-US" sz="1875" spc="-37" kern="0" dirty="0" smtClean="0">
                <a:solidFill>
                  <a:srgbClr val="000000">
                    <a:alpha val="56000"/>
                  </a:srgbClr>
                </a:solidFill>
                <a:latin typeface="Inter" pitchFamily="34" charset="0"/>
                <a:ea typeface="Inter" pitchFamily="34" charset="-122"/>
                <a:cs typeface="Inter" pitchFamily="34" charset="-120"/>
              </a:rPr>
              <a:t>Examination of electricity usage and billing for agricultural consumers, including farms, irrigation pumps, and other agricultural operations.</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139ce5"/>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District Mini-Grid Electricity Distribution and Billing System (5000W)</dc:title>
  <dc:subject>District Mini-Grid Electricity Distribution and Billing System (5000W)</dc:subject>
  <dc:creator>84pizedyik@ozkadem.edu.pl</dc:creator>
  <cp:lastModifiedBy>84pizedyik@ozkadem.edu.pl</cp:lastModifiedBy>
  <cp:revision>1</cp:revision>
  <dcterms:created xsi:type="dcterms:W3CDTF">2026-01-04T14:18:51.809Z</dcterms:created>
  <dcterms:modified xsi:type="dcterms:W3CDTF">2026-01-04T14:18:51.809Z</dcterms:modified>
</cp:coreProperties>
</file>